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handoutMasterIdLst>
    <p:handoutMasterId r:id="rId29"/>
  </p:handoutMasterIdLst>
  <p:sldIdLst>
    <p:sldId id="256" r:id="rId2"/>
    <p:sldId id="257" r:id="rId3"/>
    <p:sldId id="258" r:id="rId4"/>
    <p:sldId id="260" r:id="rId5"/>
    <p:sldId id="261" r:id="rId6"/>
    <p:sldId id="262" r:id="rId7"/>
    <p:sldId id="263" r:id="rId8"/>
    <p:sldId id="264" r:id="rId9"/>
    <p:sldId id="259" r:id="rId10"/>
    <p:sldId id="266" r:id="rId11"/>
    <p:sldId id="265" r:id="rId12"/>
    <p:sldId id="268" r:id="rId13"/>
    <p:sldId id="284" r:id="rId14"/>
    <p:sldId id="267" r:id="rId15"/>
    <p:sldId id="272" r:id="rId16"/>
    <p:sldId id="273" r:id="rId17"/>
    <p:sldId id="274" r:id="rId18"/>
    <p:sldId id="275" r:id="rId19"/>
    <p:sldId id="276" r:id="rId20"/>
    <p:sldId id="277" r:id="rId21"/>
    <p:sldId id="278" r:id="rId22"/>
    <p:sldId id="271" r:id="rId23"/>
    <p:sldId id="269" r:id="rId24"/>
    <p:sldId id="279" r:id="rId25"/>
    <p:sldId id="280" r:id="rId26"/>
    <p:sldId id="283" r:id="rId27"/>
  </p:sldIdLst>
  <p:sldSz cx="9144000" cy="5143500" type="screen16x9"/>
  <p:notesSz cx="6858000" cy="9144000"/>
  <p:embeddedFontLst>
    <p:embeddedFont>
      <p:font typeface="Helvetica Neue"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6D"/>
    <a:srgbClr val="FFD13F"/>
    <a:srgbClr val="FFA005"/>
    <a:srgbClr val="FFA615"/>
    <a:srgbClr val="FF4F4F"/>
    <a:srgbClr val="FF7575"/>
    <a:srgbClr val="616ADF"/>
    <a:srgbClr val="4FAEEF"/>
    <a:srgbClr val="28BA97"/>
    <a:srgbClr val="2CC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72D9-27ED-2107-86C7-F08FA6C77CCF}" v="118" dt="2025-11-28T21:44:30.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78109" autoAdjust="0"/>
  </p:normalViewPr>
  <p:slideViewPr>
    <p:cSldViewPr snapToGrid="0">
      <p:cViewPr varScale="1">
        <p:scale>
          <a:sx n="192" d="100"/>
          <a:sy n="192" d="100"/>
        </p:scale>
        <p:origin x="184" y="1920"/>
      </p:cViewPr>
      <p:guideLst/>
    </p:cSldViewPr>
  </p:slideViewPr>
  <p:notesTextViewPr>
    <p:cViewPr>
      <p:scale>
        <a:sx n="1" d="1"/>
        <a:sy n="1" d="1"/>
      </p:scale>
      <p:origin x="0" y="0"/>
    </p:cViewPr>
  </p:notesTextViewPr>
  <p:notesViewPr>
    <p:cSldViewPr snapToGrid="0">
      <p:cViewPr varScale="1">
        <p:scale>
          <a:sx n="84" d="100"/>
          <a:sy n="84" d="100"/>
        </p:scale>
        <p:origin x="583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233F4C-7229-981C-067C-8E7CFA6C92F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62A05E-C540-7021-D1D9-7B269995F2D6}"/>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17B0FD33-C773-4C4A-BEE5-6BE1AA54B1D5}" type="datetimeFigureOut">
              <a:rPr lang="en-US" smtClean="0"/>
              <a:t>11/28/2025</a:t>
            </a:fld>
            <a:endParaRPr lang="en-US"/>
          </a:p>
        </p:txBody>
      </p:sp>
      <p:sp>
        <p:nvSpPr>
          <p:cNvPr id="4" name="Footer Placeholder 3">
            <a:extLst>
              <a:ext uri="{FF2B5EF4-FFF2-40B4-BE49-F238E27FC236}">
                <a16:creationId xmlns:a16="http://schemas.microsoft.com/office/drawing/2014/main" id="{D995BE3A-635D-64F6-0D9F-345FCEE9B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62BB939-C21B-20D0-4D12-ED1129525B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5FCE5-2291-49E5-9B8C-146F6C753CC2}" type="slidenum">
              <a:rPr lang="en-US" smtClean="0"/>
              <a:t>‹#›</a:t>
            </a:fld>
            <a:endParaRPr lang="en-US"/>
          </a:p>
        </p:txBody>
      </p:sp>
    </p:spTree>
    <p:extLst>
      <p:ext uri="{BB962C8B-B14F-4D97-AF65-F5344CB8AC3E}">
        <p14:creationId xmlns:p14="http://schemas.microsoft.com/office/powerpoint/2010/main" val="3054036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1"/>
            <a:ext cx="5486400" cy="36006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Clr>
                <a:schemeClr val="dk1"/>
              </a:buClr>
              <a:buSzPts val="1200"/>
              <a:buFontTx/>
              <a:buChar char="-"/>
            </a:pPr>
            <a:r>
              <a:rPr lang="en-US" dirty="0"/>
              <a:t>Thanks for the introduction. </a:t>
            </a:r>
          </a:p>
          <a:p>
            <a:pPr marL="171450" lvl="0" indent="-171450" algn="l" rtl="0">
              <a:spcBef>
                <a:spcPts val="0"/>
              </a:spcBef>
              <a:spcAft>
                <a:spcPts val="0"/>
              </a:spcAft>
              <a:buClr>
                <a:schemeClr val="dk1"/>
              </a:buClr>
              <a:buSzPts val="1200"/>
              <a:buFontTx/>
              <a:buChar char="-"/>
            </a:pPr>
            <a:r>
              <a:rPr lang="en-US" sz="900" b="0" i="0" u="none" strike="noStrike" cap="none" dirty="0">
                <a:solidFill>
                  <a:schemeClr val="dk1"/>
                </a:solidFill>
                <a:effectLst/>
                <a:latin typeface="Calibri"/>
                <a:ea typeface="Calibri"/>
                <a:cs typeface="Calibri"/>
                <a:sym typeface="Calibri"/>
              </a:rPr>
              <a:t>Hi everyone, my name is Ritvik Janamsetty, and I’m </a:t>
            </a:r>
            <a:r>
              <a:rPr lang="en-US" dirty="0"/>
              <a:t>from the University of Southern California</a:t>
            </a:r>
            <a:r>
              <a:rPr lang="en-US" sz="900" b="0" i="0" u="none" strike="noStrike" cap="none" dirty="0">
                <a:solidFill>
                  <a:schemeClr val="dk1"/>
                </a:solidFill>
                <a:effectLst/>
                <a:latin typeface="Calibri"/>
                <a:ea typeface="Calibri"/>
                <a:cs typeface="Calibri"/>
                <a:sym typeface="Calibri"/>
              </a:rPr>
              <a:t>, and today I’ll be presenting our work on OPCM — Opportunistic Performance-driven Connectivity Management for 5G and beyond. This is joint work led by my colleague Ahmad Hassan with collaborators from </a:t>
            </a:r>
            <a:r>
              <a:rPr lang="en-US" dirty="0"/>
              <a:t>USC, the University of Minnesota, the University of Michigan, and Cisco Research.</a:t>
            </a:r>
            <a:br>
              <a:rPr lang="en-US" dirty="0"/>
            </a:br>
            <a:r>
              <a:rPr lang="en-US" sz="900" b="0" i="0" u="none" strike="noStrike" cap="none" dirty="0">
                <a:solidFill>
                  <a:schemeClr val="dk1"/>
                </a:solidFill>
                <a:effectLst/>
                <a:latin typeface="Calibri"/>
                <a:ea typeface="Calibri"/>
                <a:cs typeface="Calibri"/>
                <a:sym typeface="Calibri"/>
              </a:rPr>
              <a:t>At a high level, our question is simple: in today’s world of 4G, 5G, and the future potential of 6G, with lots of different cells and architectures, how should the network actually decide </a:t>
            </a:r>
            <a:r>
              <a:rPr lang="en-US" sz="900" b="0" i="1" u="none" strike="noStrike" cap="none" dirty="0">
                <a:solidFill>
                  <a:schemeClr val="dk1"/>
                </a:solidFill>
                <a:effectLst/>
                <a:latin typeface="Calibri"/>
                <a:ea typeface="Calibri"/>
                <a:cs typeface="Calibri"/>
                <a:sym typeface="Calibri"/>
              </a:rPr>
              <a:t>which</a:t>
            </a:r>
            <a:r>
              <a:rPr lang="en-US" sz="900" b="0" i="0" u="none" strike="noStrike" cap="none" dirty="0">
                <a:solidFill>
                  <a:schemeClr val="dk1"/>
                </a:solidFill>
                <a:effectLst/>
                <a:latin typeface="Calibri"/>
                <a:ea typeface="Calibri"/>
                <a:cs typeface="Calibri"/>
                <a:sym typeface="Calibri"/>
              </a:rPr>
              <a:t> cells your phone should be on to get the best performance, not just a “good enough” signal?</a:t>
            </a:r>
            <a:endParaRPr lang="en-US" dirty="0"/>
          </a:p>
          <a:p>
            <a:pPr marL="171450" lvl="0" indent="-171450" algn="l" rtl="0">
              <a:spcBef>
                <a:spcPts val="0"/>
              </a:spcBef>
              <a:spcAft>
                <a:spcPts val="0"/>
              </a:spcAft>
              <a:buClr>
                <a:schemeClr val="dk1"/>
              </a:buClr>
              <a:buSzPts val="1200"/>
              <a:buFontTx/>
              <a:buChar char="-"/>
            </a:pPr>
            <a:r>
              <a:rPr lang="en-US" dirty="0"/>
              <a:t>[click]</a:t>
            </a: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Beyond just poor performance, these CM procedures work independently of each other, and that creates massive management complexity. </a:t>
            </a:r>
          </a:p>
          <a:p>
            <a:pPr>
              <a:buFontTx/>
              <a:buChar char="-"/>
            </a:pPr>
            <a:r>
              <a:rPr lang="en-US" dirty="0"/>
              <a:t>[click] We've seen major headlines where misconfigurations in these fragmented procedures caused massive network outages for carrier operators.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3685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To solve this, we propose </a:t>
            </a:r>
            <a:r>
              <a:rPr lang="en-US" sz="900" b="0" i="0" u="none" strike="noStrike" cap="none" dirty="0">
                <a:solidFill>
                  <a:schemeClr val="dk1"/>
                </a:solidFill>
                <a:latin typeface="Calibri"/>
                <a:ea typeface="Calibri"/>
                <a:cs typeface="Calibri"/>
                <a:sym typeface="Calibri"/>
              </a:rPr>
              <a:t>Performance-driven Connectivity Management, or OPCM. Our key idea is </a:t>
            </a:r>
            <a:r>
              <a:rPr lang="en-US" sz="900" b="0" i="0" u="none" strike="noStrike" cap="none" dirty="0">
                <a:solidFill>
                  <a:schemeClr val="dk1"/>
                </a:solidFill>
                <a:effectLst/>
                <a:latin typeface="Calibri"/>
                <a:ea typeface="Calibri"/>
                <a:cs typeface="Calibri"/>
                <a:sym typeface="Calibri"/>
              </a:rPr>
              <a:t>to step back and introduce a clean </a:t>
            </a:r>
            <a:r>
              <a:rPr lang="en-US" sz="900" b="1" i="0" u="none" strike="noStrike" cap="none" dirty="0">
                <a:solidFill>
                  <a:schemeClr val="dk1"/>
                </a:solidFill>
                <a:effectLst/>
                <a:latin typeface="Calibri"/>
                <a:ea typeface="Calibri"/>
                <a:cs typeface="Calibri"/>
                <a:sym typeface="Calibri"/>
              </a:rPr>
              <a:t>abstraction layer</a:t>
            </a:r>
            <a:r>
              <a:rPr lang="en-US" sz="900" b="0" i="0" u="none" strike="noStrike" cap="none" dirty="0">
                <a:solidFill>
                  <a:schemeClr val="dk1"/>
                </a:solidFill>
                <a:effectLst/>
                <a:latin typeface="Calibri"/>
                <a:ea typeface="Calibri"/>
                <a:cs typeface="Calibri"/>
                <a:sym typeface="Calibri"/>
              </a:rPr>
              <a:t>.</a:t>
            </a:r>
            <a:endParaRPr lang="en-US" sz="900" b="0" i="0" u="none" strike="noStrike" cap="none" dirty="0">
              <a:solidFill>
                <a:schemeClr val="dk1"/>
              </a:solidFill>
              <a:latin typeface="Calibri"/>
              <a:ea typeface="Calibri"/>
              <a:cs typeface="Calibri"/>
              <a:sym typeface="Calibri"/>
            </a:endParaRPr>
          </a:p>
          <a:p>
            <a:pPr>
              <a:buFontTx/>
              <a:buChar char="-"/>
            </a:pPr>
            <a:r>
              <a:rPr lang="en-US" sz="900" b="0" i="0" u="none" strike="noStrike" cap="none" dirty="0">
                <a:solidFill>
                  <a:schemeClr val="dk1"/>
                </a:solidFill>
                <a:latin typeface="Calibri"/>
                <a:ea typeface="Calibri"/>
                <a:cs typeface="Calibri"/>
                <a:sym typeface="Calibri"/>
              </a:rPr>
              <a:t>[click] If you look at CM procedures, you will notice that all of them [click] are essentially taking one of the three key actions from UE’s perspective. They either add a new cell, remove a cell, or modify a cell.</a:t>
            </a:r>
          </a:p>
          <a:p>
            <a:pPr>
              <a:buFontTx/>
              <a:buChar char="-"/>
            </a:pPr>
            <a:r>
              <a:rPr lang="en-US" sz="900" b="0" i="0" u="none" strike="noStrike" cap="none" dirty="0">
                <a:solidFill>
                  <a:schemeClr val="dk1"/>
                </a:solidFill>
                <a:latin typeface="Calibri"/>
                <a:ea typeface="Calibri"/>
                <a:cs typeface="Calibri"/>
                <a:sym typeface="Calibri"/>
              </a:rPr>
              <a:t>[click] And they mainly do that using link quality criterion.</a:t>
            </a:r>
          </a:p>
          <a:p>
            <a:pPr>
              <a:buFontTx/>
              <a:buChar char="-"/>
            </a:pPr>
            <a:r>
              <a:rPr lang="en-US" sz="900" b="0" i="0" u="none" strike="noStrike" cap="none" dirty="0">
                <a:solidFill>
                  <a:schemeClr val="dk1"/>
                </a:solidFill>
                <a:effectLst/>
                <a:latin typeface="Calibri"/>
                <a:ea typeface="Calibri"/>
                <a:cs typeface="Calibri"/>
                <a:sym typeface="Calibri"/>
              </a:rPr>
              <a:t>Instead of hard-wiring decision logic into each CM procedure, </a:t>
            </a:r>
            <a:r>
              <a:rPr lang="en-US" sz="900" b="0" i="0" u="none" strike="noStrike" cap="none" dirty="0">
                <a:solidFill>
                  <a:schemeClr val="dk1"/>
                </a:solidFill>
                <a:latin typeface="Calibri"/>
                <a:ea typeface="Calibri"/>
                <a:cs typeface="Calibri"/>
                <a:sym typeface="Calibri"/>
              </a:rPr>
              <a:t>we can make these concepts modular </a:t>
            </a:r>
            <a:r>
              <a:rPr lang="en-US" sz="900" b="0" i="0" u="none" strike="noStrike" cap="none" dirty="0">
                <a:solidFill>
                  <a:schemeClr val="dk1"/>
                </a:solidFill>
                <a:effectLst/>
                <a:latin typeface="Calibri"/>
                <a:ea typeface="Calibri"/>
                <a:cs typeface="Calibri"/>
                <a:sym typeface="Calibri"/>
              </a:rPr>
              <a:t>and separate </a:t>
            </a:r>
            <a:r>
              <a:rPr lang="en-US" sz="900" b="1" i="0" u="none" strike="noStrike" cap="none" dirty="0">
                <a:solidFill>
                  <a:schemeClr val="dk1"/>
                </a:solidFill>
                <a:effectLst/>
                <a:latin typeface="Calibri"/>
                <a:ea typeface="Calibri"/>
                <a:cs typeface="Calibri"/>
                <a:sym typeface="Calibri"/>
              </a:rPr>
              <a:t>what we care about</a:t>
            </a:r>
            <a:r>
              <a:rPr lang="en-US" sz="900" b="0" i="0" u="none" strike="noStrike" cap="none" dirty="0">
                <a:solidFill>
                  <a:schemeClr val="dk1"/>
                </a:solidFill>
                <a:effectLst/>
                <a:latin typeface="Calibri"/>
                <a:ea typeface="Calibri"/>
                <a:cs typeface="Calibri"/>
                <a:sym typeface="Calibri"/>
              </a:rPr>
              <a:t> — the performance criteria — from </a:t>
            </a:r>
            <a:r>
              <a:rPr lang="en-US" sz="900" b="1" i="0" u="none" strike="noStrike" cap="none" dirty="0">
                <a:solidFill>
                  <a:schemeClr val="dk1"/>
                </a:solidFill>
                <a:effectLst/>
                <a:latin typeface="Calibri"/>
                <a:ea typeface="Calibri"/>
                <a:cs typeface="Calibri"/>
                <a:sym typeface="Calibri"/>
              </a:rPr>
              <a:t>how the network acts</a:t>
            </a:r>
            <a:r>
              <a:rPr lang="en-US" sz="900" b="0" i="0" u="none" strike="noStrike" cap="none" dirty="0">
                <a:solidFill>
                  <a:schemeClr val="dk1"/>
                </a:solidFill>
                <a:effectLst/>
                <a:latin typeface="Calibri"/>
                <a:ea typeface="Calibri"/>
                <a:cs typeface="Calibri"/>
                <a:sym typeface="Calibri"/>
              </a:rPr>
              <a:t> — the specific action it takes. </a:t>
            </a:r>
            <a:endParaRPr lang="en-US" sz="900" b="0" i="0" u="none" strike="noStrike" cap="none" dirty="0">
              <a:solidFill>
                <a:schemeClr val="dk1"/>
              </a:solidFill>
              <a:latin typeface="Calibri"/>
              <a:ea typeface="Calibri"/>
              <a:cs typeface="Calibri"/>
              <a:sym typeface="Calibri"/>
            </a:endParaRPr>
          </a:p>
          <a:p>
            <a:pPr>
              <a:buFontTx/>
              <a:buChar char="-"/>
            </a:pPr>
            <a:r>
              <a:rPr lang="en-US" sz="900" b="0" i="0" u="none" strike="noStrike" cap="none" dirty="0">
                <a:solidFill>
                  <a:schemeClr val="dk1"/>
                </a:solidFill>
                <a:latin typeface="Calibri"/>
                <a:ea typeface="Calibri"/>
                <a:cs typeface="Calibri"/>
                <a:sym typeface="Calibri"/>
              </a:rPr>
              <a:t>[click] We can also add other performance metrics like throughput or ML reward as a criterion to this to further optimize it for the application.</a:t>
            </a:r>
          </a:p>
          <a:p>
            <a:pPr>
              <a:buFontTx/>
              <a:buChar char="-"/>
            </a:pPr>
            <a:r>
              <a:rPr lang="en-US" sz="900" b="0" i="0" u="none" strike="noStrike" cap="none" dirty="0">
                <a:solidFill>
                  <a:schemeClr val="dk1"/>
                </a:solidFill>
                <a:latin typeface="Calibri"/>
                <a:ea typeface="Calibri"/>
                <a:cs typeface="Calibri"/>
                <a:sym typeface="Calibri"/>
              </a:rPr>
              <a:t>[click]</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481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Now, the motivation for proposing something like OPCM comes from three observations based, grounded in measurements </a:t>
            </a:r>
          </a:p>
          <a:p>
            <a:pPr marL="457200" marR="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900" b="0" i="0" u="none" strike="noStrike" cap="none" dirty="0">
                <a:solidFill>
                  <a:schemeClr val="dk1"/>
                </a:solidFill>
                <a:effectLst/>
                <a:latin typeface="Calibri"/>
                <a:ea typeface="Calibri"/>
                <a:cs typeface="Calibri"/>
                <a:sym typeface="Calibri"/>
              </a:rPr>
              <a:t>[click] First, our multi-country measurements show that modern networks offer </a:t>
            </a:r>
            <a:r>
              <a:rPr lang="en-US" dirty="0"/>
              <a:t>wide availability and heterogeneity of cell deployments</a:t>
            </a:r>
          </a:p>
          <a:p>
            <a:pPr marL="457200" marR="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[click] Second, we find that there are untapped performance gains left in the network that can be utilized.</a:t>
            </a:r>
          </a:p>
          <a:p>
            <a:pPr>
              <a:buFontTx/>
              <a:buChar char="-"/>
            </a:pPr>
            <a:r>
              <a:rPr lang="en-US" dirty="0"/>
              <a:t>[click] And third, the ecosystem is already moving toward CM procedures that aim to improve device-level performance, which makes the timing right for a more systematic approach.</a:t>
            </a:r>
          </a:p>
          <a:p>
            <a:pPr>
              <a:buFontTx/>
              <a:buChar char="-"/>
            </a:pPr>
            <a:r>
              <a:rPr lang="en-US" sz="900" b="0" i="0" u="none" strike="noStrike" cap="none" dirty="0">
                <a:solidFill>
                  <a:schemeClr val="dk1"/>
                </a:solidFill>
                <a:effectLst/>
                <a:latin typeface="Calibri"/>
                <a:ea typeface="Calibri"/>
                <a:cs typeface="Calibri"/>
                <a:sym typeface="Calibri"/>
              </a:rPr>
              <a:t>OPCM takes all these trends seriously and tries to systematically use them to its advantage</a:t>
            </a:r>
            <a:endParaRPr lang="en-US" dirty="0"/>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1851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Here’s a table to preview what’s coming and to show how our approach compares with legacy CM and with </a:t>
            </a:r>
            <a:r>
              <a:rPr lang="en-US" sz="900" b="0" i="0" u="none" strike="noStrike" cap="none" dirty="0" err="1">
                <a:solidFill>
                  <a:schemeClr val="dk1"/>
                </a:solidFill>
                <a:effectLst/>
                <a:latin typeface="Calibri"/>
                <a:ea typeface="Calibri"/>
                <a:cs typeface="Calibri"/>
                <a:sym typeface="Calibri"/>
              </a:rPr>
              <a:t>iCellSpeed</a:t>
            </a:r>
            <a:r>
              <a:rPr lang="en-US" sz="900" b="0" i="0" u="none" strike="noStrike" cap="none" dirty="0">
                <a:solidFill>
                  <a:schemeClr val="dk1"/>
                </a:solidFill>
                <a:effectLst/>
                <a:latin typeface="Calibri"/>
                <a:ea typeface="Calibri"/>
                <a:cs typeface="Calibri"/>
                <a:sym typeface="Calibri"/>
              </a:rPr>
              <a:t>, a UE-side method that boosts data speed.</a:t>
            </a:r>
          </a:p>
          <a:p>
            <a:pPr>
              <a:buFontTx/>
              <a:buChar char="-"/>
            </a:pPr>
            <a:r>
              <a:rPr lang="en-US" sz="900" b="0" i="0" u="none" strike="noStrike" cap="none" dirty="0">
                <a:solidFill>
                  <a:schemeClr val="dk1"/>
                </a:solidFill>
                <a:effectLst/>
                <a:latin typeface="Calibri"/>
                <a:ea typeface="Calibri"/>
                <a:cs typeface="Calibri"/>
                <a:sym typeface="Calibri"/>
              </a:rPr>
              <a:t>Legacy CM is stable and well-established, but it focuses entirely on link quality, not allowing for other performance criteria.</a:t>
            </a:r>
          </a:p>
          <a:p>
            <a:pPr>
              <a:buFontTx/>
              <a:buChar char="-"/>
            </a:pPr>
            <a:r>
              <a:rPr lang="en-US" sz="900" b="0" i="0" u="none" strike="noStrike" cap="none" dirty="0" err="1">
                <a:solidFill>
                  <a:schemeClr val="dk1"/>
                </a:solidFill>
                <a:effectLst/>
                <a:latin typeface="Calibri"/>
                <a:ea typeface="Calibri"/>
                <a:cs typeface="Calibri"/>
                <a:sym typeface="Calibri"/>
              </a:rPr>
              <a:t>iCellSpeed</a:t>
            </a:r>
            <a:r>
              <a:rPr lang="en-US" sz="900" b="0" i="0" u="none" strike="noStrike" cap="none" dirty="0">
                <a:solidFill>
                  <a:schemeClr val="dk1"/>
                </a:solidFill>
                <a:effectLst/>
                <a:latin typeface="Calibri"/>
                <a:ea typeface="Calibri"/>
                <a:cs typeface="Calibri"/>
                <a:sym typeface="Calibri"/>
              </a:rPr>
              <a:t> does improve throughput, but it doesn’t address energy or latency and it bypasses operator fairness considerations.</a:t>
            </a:r>
          </a:p>
          <a:p>
            <a:pPr>
              <a:buFontTx/>
              <a:buChar char="-"/>
            </a:pPr>
            <a:r>
              <a:rPr lang="en-US" b="0" dirty="0"/>
              <a:t>Our system</a:t>
            </a:r>
            <a:r>
              <a:rPr lang="en-US" dirty="0"/>
              <a:t> checks all the boxes: It supports all performance metrics, ensures Fairness, respects </a:t>
            </a:r>
            <a:r>
              <a:rPr lang="en-US" sz="900" b="0" i="0" u="none" strike="noStrike" cap="none" dirty="0">
                <a:solidFill>
                  <a:schemeClr val="dk1"/>
                </a:solidFill>
                <a:effectLst/>
                <a:latin typeface="Calibri"/>
                <a:ea typeface="Calibri"/>
                <a:cs typeface="Calibri"/>
                <a:sym typeface="Calibri"/>
              </a:rPr>
              <a:t>operator </a:t>
            </a:r>
            <a:r>
              <a:rPr lang="en-US" dirty="0"/>
              <a:t>Policies, </a:t>
            </a:r>
            <a:r>
              <a:rPr lang="en-US" sz="900" b="0" i="0" u="none" strike="noStrike" cap="none" dirty="0">
                <a:solidFill>
                  <a:schemeClr val="dk1"/>
                </a:solidFill>
                <a:effectLst/>
                <a:latin typeface="Calibri"/>
                <a:ea typeface="Calibri"/>
                <a:cs typeface="Calibri"/>
                <a:sym typeface="Calibri"/>
              </a:rPr>
              <a:t>and stays fully 3GPP-compliant, which is the standards body that defines how cellular networks operate.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226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Before we get into our solution, let’s quickly walk through what a typical CM procedure looks like. Not every procedure follows this flow exactly, but this is the pattern you’ll see most often.</a:t>
            </a:r>
          </a:p>
          <a:p>
            <a:pPr>
              <a:buFontTx/>
              <a:buChar char="-"/>
            </a:pPr>
            <a:r>
              <a:rPr lang="en-US" sz="900" b="0" i="0" u="none" strike="noStrike" cap="none" dirty="0">
                <a:solidFill>
                  <a:schemeClr val="dk1"/>
                </a:solidFill>
                <a:effectLst/>
                <a:latin typeface="Calibri"/>
                <a:ea typeface="Calibri"/>
                <a:cs typeface="Calibri"/>
                <a:sym typeface="Calibri"/>
              </a:rPr>
              <a:t>[click] First, the serving base station tells the UE which neighboring cells it should measure.</a:t>
            </a:r>
          </a:p>
          <a:p>
            <a:pPr>
              <a:buFontTx/>
              <a:buChar char="-"/>
            </a:pPr>
            <a:r>
              <a:rPr lang="en-US" sz="900" b="0" i="0" u="none" strike="noStrike" cap="none" dirty="0">
                <a:solidFill>
                  <a:schemeClr val="dk1"/>
                </a:solidFill>
                <a:effectLst/>
                <a:latin typeface="Calibri"/>
                <a:ea typeface="Calibri"/>
                <a:cs typeface="Calibri"/>
                <a:sym typeface="Calibri"/>
              </a:rPr>
              <a:t>[click] The UE then measures the signal quality for those cells.</a:t>
            </a:r>
          </a:p>
          <a:p>
            <a:pPr>
              <a:buFontTx/>
              <a:buChar char="-"/>
            </a:pPr>
            <a:r>
              <a:rPr lang="en-US" sz="900" b="0" i="0" u="none" strike="noStrike" cap="none" dirty="0">
                <a:solidFill>
                  <a:schemeClr val="dk1"/>
                </a:solidFill>
                <a:effectLst/>
                <a:latin typeface="Calibri"/>
                <a:ea typeface="Calibri"/>
                <a:cs typeface="Calibri"/>
                <a:sym typeface="Calibri"/>
              </a:rPr>
              <a:t>[click] When the UE is actively connected, it sends those measurements back to the base station.</a:t>
            </a:r>
          </a:p>
          <a:p>
            <a:pPr>
              <a:buFontTx/>
              <a:buChar char="-"/>
            </a:pPr>
            <a:r>
              <a:rPr lang="en-US" sz="900" b="0" i="0" u="none" strike="noStrike" cap="none" dirty="0">
                <a:solidFill>
                  <a:schemeClr val="dk1"/>
                </a:solidFill>
                <a:effectLst/>
                <a:latin typeface="Calibri"/>
                <a:ea typeface="Calibri"/>
                <a:cs typeface="Calibri"/>
                <a:sym typeface="Calibri"/>
              </a:rPr>
              <a:t>[click] Using that information, either the base station or the UE decides which cells should be added, removed, or updated.</a:t>
            </a:r>
          </a:p>
          <a:p>
            <a:pPr>
              <a:buFontTx/>
              <a:buChar char="-"/>
            </a:pPr>
            <a:r>
              <a:rPr lang="en-US" sz="900" b="0" i="0" u="none" strike="noStrike" cap="none" dirty="0">
                <a:solidFill>
                  <a:schemeClr val="dk1"/>
                </a:solidFill>
                <a:effectLst/>
                <a:latin typeface="Calibri"/>
                <a:ea typeface="Calibri"/>
                <a:cs typeface="Calibri"/>
                <a:sym typeface="Calibri"/>
              </a:rPr>
              <a:t>[click] And finally, the relevant CM procedure is carried out.</a:t>
            </a:r>
          </a:p>
          <a:p>
            <a:pPr>
              <a:buFontTx/>
              <a:buChar char="-"/>
            </a:pPr>
            <a:r>
              <a:rPr lang="en-US" sz="900" b="0" i="0" u="none" strike="noStrike" cap="none" dirty="0">
                <a:solidFill>
                  <a:schemeClr val="dk1"/>
                </a:solidFill>
                <a:effectLst/>
                <a:latin typeface="Calibri"/>
                <a:ea typeface="Calibri"/>
                <a:cs typeface="Calibri"/>
                <a:sym typeface="Calibri"/>
              </a:rPr>
              <a:t>[click]</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081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We design OPCM to opportunistically select the best cell combination for each UE, </a:t>
            </a:r>
            <a:r>
              <a:rPr lang="en-US" i="0" dirty="0"/>
              <a:t>without causing any performance degradation. </a:t>
            </a:r>
          </a:p>
          <a:p>
            <a:pPr>
              <a:buFontTx/>
              <a:buChar char="-"/>
            </a:pPr>
            <a:r>
              <a:rPr lang="en-US" i="0" dirty="0"/>
              <a:t>[click] </a:t>
            </a:r>
            <a:r>
              <a:rPr lang="en-US" sz="900" b="0" i="0" u="none" strike="noStrike" cap="none" dirty="0">
                <a:solidFill>
                  <a:schemeClr val="dk1"/>
                </a:solidFill>
                <a:effectLst/>
                <a:latin typeface="Calibri"/>
                <a:ea typeface="Calibri"/>
                <a:cs typeface="Calibri"/>
                <a:sym typeface="Calibri"/>
              </a:rPr>
              <a:t>It runs on the base station side and remains fully standards-compliant.</a:t>
            </a:r>
          </a:p>
          <a:p>
            <a:pPr>
              <a:buFontTx/>
              <a:buChar char="-"/>
            </a:pPr>
            <a:r>
              <a:rPr lang="en-US" i="0" dirty="0"/>
              <a:t>[click] </a:t>
            </a:r>
            <a:r>
              <a:rPr lang="en-US" sz="900" b="0" i="0" u="none" strike="noStrike" cap="none" dirty="0">
                <a:solidFill>
                  <a:schemeClr val="dk1"/>
                </a:solidFill>
                <a:effectLst/>
                <a:latin typeface="Calibri"/>
                <a:ea typeface="Calibri"/>
                <a:cs typeface="Calibri"/>
                <a:sym typeface="Calibri"/>
              </a:rPr>
              <a:t>Within the typical CM process, we only — </a:t>
            </a:r>
          </a:p>
          <a:p>
            <a:pPr>
              <a:buFontTx/>
              <a:buChar char="-"/>
            </a:pPr>
            <a:r>
              <a:rPr lang="en-US" sz="900" b="0" i="0" u="none" strike="noStrike" cap="none" dirty="0">
                <a:solidFill>
                  <a:schemeClr val="dk1"/>
                </a:solidFill>
                <a:effectLst/>
                <a:latin typeface="Calibri"/>
                <a:ea typeface="Calibri"/>
                <a:cs typeface="Calibri"/>
                <a:sym typeface="Calibri"/>
              </a:rPr>
              <a:t>[click] replace the “decide” stage with our decision framework, [click] and replace the “execute” stage with our execution module.</a:t>
            </a:r>
          </a:p>
          <a:p>
            <a:pPr>
              <a:buFontTx/>
              <a:buChar char="-"/>
            </a:pPr>
            <a:r>
              <a:rPr lang="en-US" i="0" dirty="0"/>
              <a:t>[click] </a:t>
            </a:r>
            <a:r>
              <a:rPr lang="en-US" sz="900" b="0" i="0" u="none" strike="noStrike" cap="none" dirty="0">
                <a:solidFill>
                  <a:schemeClr val="dk1"/>
                </a:solidFill>
                <a:effectLst/>
                <a:latin typeface="Calibri"/>
                <a:ea typeface="Calibri"/>
                <a:cs typeface="Calibri"/>
                <a:sym typeface="Calibri"/>
              </a:rPr>
              <a:t>We also introduce a profiling engine that estimates the performance of different cell combinations.</a:t>
            </a:r>
          </a:p>
          <a:p>
            <a:pPr>
              <a:buFontTx/>
              <a:buChar char="-"/>
            </a:pPr>
            <a:r>
              <a:rPr lang="en-US" i="0" dirty="0"/>
              <a:t>[click] </a:t>
            </a:r>
            <a:r>
              <a:rPr lang="en-US" sz="900" b="0" i="0" u="none" strike="noStrike" cap="none" dirty="0">
                <a:solidFill>
                  <a:schemeClr val="dk1"/>
                </a:solidFill>
                <a:effectLst/>
                <a:latin typeface="Calibri"/>
                <a:ea typeface="Calibri"/>
                <a:cs typeface="Calibri"/>
                <a:sym typeface="Calibri"/>
              </a:rPr>
              <a:t>And finally, a data manager that logs measurements at the base station and feeds them into the profiling engine.</a:t>
            </a:r>
          </a:p>
          <a:p>
            <a:pPr>
              <a:buFontTx/>
              <a:buChar char="-"/>
            </a:pPr>
            <a:r>
              <a:rPr lang="en-US" sz="900" b="0" i="0" u="none" strike="noStrike" cap="none" dirty="0">
                <a:solidFill>
                  <a:schemeClr val="dk1"/>
                </a:solidFill>
                <a:effectLst/>
                <a:latin typeface="Calibri"/>
                <a:cs typeface="Calibri"/>
                <a:sym typeface="Calibri"/>
              </a:rPr>
              <a:t>We will now discuss the key aspects of OPCM.</a:t>
            </a:r>
            <a:endParaRPr lang="en-US" i="0" dirty="0"/>
          </a:p>
          <a:p>
            <a:pPr>
              <a:buFontTx/>
              <a:buChar char="-"/>
            </a:pPr>
            <a:r>
              <a:rPr lang="en-US" i="0"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478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Now let’s dig into the Decision Framework. The first step is identifying a feasible set of cell combinations for each UE.</a:t>
            </a:r>
          </a:p>
          <a:p>
            <a:pPr>
              <a:buFontTx/>
              <a:buChar char="-"/>
            </a:pPr>
            <a:r>
              <a:rPr lang="en-US" i="0" dirty="0"/>
              <a:t>[click] </a:t>
            </a:r>
            <a:r>
              <a:rPr lang="en-US" sz="900" b="0" i="0" u="none" strike="noStrike" cap="none" dirty="0">
                <a:solidFill>
                  <a:schemeClr val="dk1"/>
                </a:solidFill>
                <a:effectLst/>
                <a:latin typeface="Calibri"/>
                <a:ea typeface="Calibri"/>
                <a:cs typeface="Calibri"/>
                <a:sym typeface="Calibri"/>
              </a:rPr>
              <a:t>A user may be surrounded by many cells, which can explode into more than a hundred possible combinations — far too many to profile directly.</a:t>
            </a:r>
          </a:p>
          <a:p>
            <a:pPr>
              <a:buFontTx/>
              <a:buChar char="-"/>
            </a:pPr>
            <a:r>
              <a:rPr lang="en-US" sz="900" b="0" i="0" u="none" strike="noStrike" cap="none" dirty="0">
                <a:solidFill>
                  <a:schemeClr val="dk1"/>
                </a:solidFill>
                <a:effectLst/>
                <a:latin typeface="Calibri"/>
                <a:ea typeface="Calibri"/>
                <a:cs typeface="Calibri"/>
                <a:sym typeface="Calibri"/>
              </a:rPr>
              <a:t>[click] But our measurements show that operators don’t activate combinations arbitrarily. They rely on a limited amount of allowed sets, added in as groups.</a:t>
            </a:r>
          </a:p>
          <a:p>
            <a:pPr>
              <a:buFontTx/>
              <a:buChar char="-"/>
            </a:pPr>
            <a:r>
              <a:rPr lang="en-US" i="0" dirty="0"/>
              <a:t>[click] S</a:t>
            </a:r>
            <a:r>
              <a:rPr lang="en-US" sz="900" b="0" i="0" u="none" strike="noStrike" cap="none" dirty="0">
                <a:solidFill>
                  <a:schemeClr val="dk1"/>
                </a:solidFill>
                <a:effectLst/>
                <a:latin typeface="Calibri"/>
                <a:ea typeface="Calibri"/>
                <a:cs typeface="Calibri"/>
                <a:sym typeface="Calibri"/>
              </a:rPr>
              <a:t>o OPCM leverages this insight and narrows the cell set to only those combinations.</a:t>
            </a:r>
          </a:p>
          <a:p>
            <a:pPr>
              <a:buFontTx/>
              <a:buChar char="-"/>
            </a:pPr>
            <a:r>
              <a:rPr lang="en-US" i="0"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166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Now that we have a feasible set, the next step is deciding which cell combination the UE should actually use.</a:t>
            </a:r>
          </a:p>
          <a:p>
            <a:pPr>
              <a:buFontTx/>
              <a:buChar char="-"/>
            </a:pPr>
            <a:r>
              <a:rPr lang="en-US" sz="900" b="0" i="0" u="none" strike="noStrike" cap="none" dirty="0">
                <a:solidFill>
                  <a:schemeClr val="dk1"/>
                </a:solidFill>
                <a:effectLst/>
                <a:latin typeface="Calibri"/>
                <a:ea typeface="Calibri"/>
                <a:cs typeface="Calibri"/>
                <a:sym typeface="Calibri"/>
              </a:rPr>
              <a:t>[click] The core challenge here is balancing exploration and exploitation — do we rely on our current estimates and pick the best option, or explore other combinations to improve those estimates?</a:t>
            </a:r>
          </a:p>
          <a:p>
            <a:pPr>
              <a:buFontTx/>
              <a:buChar char="-"/>
            </a:pPr>
            <a:r>
              <a:rPr lang="en-US" sz="900" b="0" i="0" u="none" strike="noStrike" cap="none" dirty="0">
                <a:solidFill>
                  <a:schemeClr val="dk1"/>
                </a:solidFill>
                <a:effectLst/>
                <a:latin typeface="Calibri"/>
                <a:ea typeface="Calibri"/>
                <a:cs typeface="Calibri"/>
                <a:sym typeface="Calibri"/>
              </a:rPr>
              <a:t>[click] To handle that tradeoff, we use an epsilon-greedy policy.</a:t>
            </a:r>
            <a:br>
              <a:rPr lang="en-US" i="0" dirty="0"/>
            </a:br>
            <a:r>
              <a:rPr lang="en-US" sz="900" b="0" i="0" u="none" strike="noStrike" cap="none" dirty="0">
                <a:solidFill>
                  <a:schemeClr val="dk1"/>
                </a:solidFill>
                <a:effectLst/>
                <a:latin typeface="Calibri"/>
                <a:ea typeface="Calibri"/>
                <a:cs typeface="Calibri"/>
                <a:sym typeface="Calibri"/>
              </a:rPr>
              <a:t>[click] Most of the time, we exploit: we stick with the current choice or switch to a better one when the expected gains are meaningful.</a:t>
            </a:r>
          </a:p>
          <a:p>
            <a:pPr>
              <a:buFontTx/>
              <a:buChar char="-"/>
            </a:pPr>
            <a:r>
              <a:rPr lang="en-US" b="0" i="0" dirty="0"/>
              <a:t>[click] Other times, we use a smart random exploration strategy that prioritizes combinations with good historical performance and those we haven’t explored in a while.</a:t>
            </a:r>
          </a:p>
          <a:p>
            <a:pPr>
              <a:buFontTx/>
              <a:buChar char="-"/>
            </a:pPr>
            <a:r>
              <a:rPr lang="en-US" b="0" i="0"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5924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[click] So all together, the decision framework first builds a feasible set of cell combinations.</a:t>
            </a:r>
          </a:p>
          <a:p>
            <a:pPr>
              <a:buFontTx/>
              <a:buChar char="-"/>
            </a:pPr>
            <a:r>
              <a:rPr lang="en-US" sz="900" b="0" i="0" u="none" strike="noStrike" cap="none" dirty="0">
                <a:solidFill>
                  <a:schemeClr val="dk1"/>
                </a:solidFill>
                <a:effectLst/>
                <a:latin typeface="Calibri"/>
                <a:ea typeface="Calibri"/>
                <a:cs typeface="Calibri"/>
                <a:sym typeface="Calibri"/>
              </a:rPr>
              <a:t>[click] Then it prunes that set to ensure we respect RAN policies such as fairness and load balancing.</a:t>
            </a:r>
          </a:p>
          <a:p>
            <a:pPr>
              <a:buFontTx/>
              <a:buChar char="-"/>
            </a:pPr>
            <a:r>
              <a:rPr lang="en-US" sz="900" b="0" i="0" u="none" strike="noStrike" cap="none" dirty="0">
                <a:solidFill>
                  <a:schemeClr val="dk1"/>
                </a:solidFill>
                <a:effectLst/>
                <a:latin typeface="Calibri"/>
                <a:ea typeface="Calibri"/>
                <a:cs typeface="Calibri"/>
                <a:sym typeface="Calibri"/>
              </a:rPr>
              <a:t>[click] And finally, it balances exploration and exploitation to select the cell combination for the next cycle.</a:t>
            </a:r>
          </a:p>
          <a:p>
            <a:pPr>
              <a:buFontTx/>
              <a:buChar char="-"/>
            </a:pPr>
            <a:r>
              <a:rPr lang="en-US" sz="900" b="0" i="0" u="none" strike="noStrike" cap="none" dirty="0">
                <a:solidFill>
                  <a:schemeClr val="dk1"/>
                </a:solidFill>
                <a:effectLst/>
                <a:latin typeface="Calibri"/>
                <a:ea typeface="Calibri"/>
                <a:cs typeface="Calibri"/>
                <a:sym typeface="Calibri"/>
              </a:rPr>
              <a:t>[click]</a:t>
            </a:r>
            <a:endParaRPr lang="en-US"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5163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Let’s take a quick look at the design of the profiling engine. Since we can’t constantly switch the UE across all cell combinations just to measure performance—that would severely hurt the user experience—we rely on Passive Approximation whenever possible.</a:t>
            </a:r>
          </a:p>
          <a:p>
            <a:pPr>
              <a:buFontTx/>
              <a:buChar char="-"/>
            </a:pPr>
            <a:r>
              <a:rPr lang="en-US" sz="900" b="0" i="0" u="none" strike="noStrike" cap="none" dirty="0">
                <a:solidFill>
                  <a:schemeClr val="dk1"/>
                </a:solidFill>
                <a:effectLst/>
                <a:latin typeface="Calibri"/>
                <a:ea typeface="Calibri"/>
                <a:cs typeface="Calibri"/>
                <a:sym typeface="Calibri"/>
              </a:rPr>
              <a:t>[click] We’ve observed that many cell combinations show cross-correlation in their performance. In this graph, for example, when the throughput of the blue combination drops, the orange one often follows a similar pattern. This can happen for several reasons: shared congestion, cells mounted on the same tower, or even user-side blockage.</a:t>
            </a:r>
          </a:p>
          <a:p>
            <a:pPr>
              <a:buFontTx/>
              <a:buChar char="-"/>
            </a:pPr>
            <a:r>
              <a:rPr lang="en-US" sz="900" b="0" i="0" u="none" strike="noStrike" cap="none" dirty="0">
                <a:solidFill>
                  <a:schemeClr val="dk1"/>
                </a:solidFill>
                <a:effectLst/>
                <a:latin typeface="Calibri"/>
                <a:ea typeface="Calibri"/>
                <a:cs typeface="Calibri"/>
                <a:sym typeface="Calibri"/>
              </a:rPr>
              <a:t>[click] So by computing the Time-Lagged Cross-Correlation, or TLCC, we can often estimate the performance of inactive combinations based on the active one—without needing to switch at all.</a:t>
            </a:r>
          </a:p>
          <a:p>
            <a:pPr>
              <a:buFontTx/>
              <a:buChar char="-"/>
            </a:pPr>
            <a:r>
              <a:rPr lang="en-US" sz="900" b="0" i="0" u="none" strike="noStrike" cap="none" dirty="0">
                <a:solidFill>
                  <a:schemeClr val="dk1"/>
                </a:solidFill>
                <a:effectLst/>
                <a:latin typeface="Calibri"/>
                <a:ea typeface="Calibri"/>
                <a:cs typeface="Calibri"/>
                <a:sym typeface="Calibri"/>
              </a:rPr>
              <a:t>[click]</a:t>
            </a:r>
            <a:endParaRPr lang="en-US"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19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206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To understand why we built OPCM, </a:t>
            </a:r>
            <a:r>
              <a:rPr lang="en-US" sz="900" b="0" i="0" u="none" strike="noStrike" cap="none" dirty="0">
                <a:solidFill>
                  <a:schemeClr val="dk1"/>
                </a:solidFill>
                <a:effectLst/>
                <a:latin typeface="Calibri"/>
                <a:ea typeface="Calibri"/>
                <a:cs typeface="Calibri"/>
                <a:sym typeface="Calibri"/>
              </a:rPr>
              <a:t>Let me start with a brief look at how we got here.</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[click] </a:t>
            </a:r>
            <a:r>
              <a:rPr lang="en-US" sz="900" b="0" i="0" u="none" strike="noStrike" cap="none" dirty="0">
                <a:solidFill>
                  <a:schemeClr val="dk1"/>
                </a:solidFill>
                <a:effectLst/>
                <a:latin typeface="Calibri"/>
                <a:cs typeface="Calibri"/>
                <a:sym typeface="Calibri"/>
              </a:rPr>
              <a:t>Back in the 80s with 1G, we only had analog voice calls. 2G brought us text messages, 3G packet-switched data, and then 4G finally brought us the ubiquitous high-speed mobile connectivity we all use today.</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[click] </a:t>
            </a:r>
            <a:r>
              <a:rPr lang="en-US" sz="900" b="0" i="0" u="none" strike="noStrike" cap="none" dirty="0">
                <a:solidFill>
                  <a:schemeClr val="dk1"/>
                </a:solidFill>
                <a:effectLst/>
                <a:latin typeface="Calibri"/>
                <a:ea typeface="Calibri"/>
                <a:cs typeface="Calibri"/>
                <a:sym typeface="Calibri"/>
              </a:rPr>
              <a:t>5G pushes further with </a:t>
            </a:r>
            <a:r>
              <a:rPr lang="en-US" dirty="0"/>
              <a:t>diverse architectures like Non-Standalone (NSA) and Standalone (SA) modes and a massive range of frequencies from low-band to </a:t>
            </a:r>
            <a:r>
              <a:rPr lang="en-US" dirty="0" err="1"/>
              <a:t>mmWave</a:t>
            </a:r>
            <a:r>
              <a:rPr lang="en-US" sz="900" b="0" i="0" u="none" strike="noStrike" cap="none" dirty="0">
                <a:solidFill>
                  <a:schemeClr val="dk1"/>
                </a:solidFill>
                <a:effectLst/>
                <a:latin typeface="Calibri"/>
                <a:ea typeface="Calibri"/>
                <a:cs typeface="Calibri"/>
                <a:sym typeface="Calibri"/>
              </a:rPr>
              <a:t>. And 6G is anticipated to build on this, pushing us toward smarter, performance-driven connectivity.</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900" b="0" i="0" u="none" strike="noStrike" cap="none" dirty="0">
                <a:solidFill>
                  <a:schemeClr val="dk1"/>
                </a:solidFill>
                <a:effectLst/>
                <a:latin typeface="Calibri"/>
                <a:ea typeface="Calibri"/>
                <a:cs typeface="Calibri"/>
                <a:sym typeface="Calibri"/>
              </a:rPr>
              <a:t>However, as the radio side becomes far more diverse and dense, our connectivity management (or CM) is still rooted in older, link-quality-based methods.</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401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To put it simply, the profiling engine can passively approximate the performance of inactive cell combinations whenever that correlation exists.</a:t>
            </a:r>
            <a:br>
              <a:rPr lang="en-US" dirty="0"/>
            </a:br>
            <a:r>
              <a:rPr lang="en-US" dirty="0"/>
              <a:t>[click] It also supports multiple performance metrics as criteria, and even allows custom metrics through our API.</a:t>
            </a:r>
            <a:br>
              <a:rPr lang="en-US" dirty="0"/>
            </a:br>
            <a:r>
              <a:rPr lang="en-US" dirty="0"/>
              <a:t>[click] And finally, it uses a simple filter-based method to generate predictions from historical performance estimates.</a:t>
            </a:r>
            <a:br>
              <a:rPr lang="en-US" dirty="0"/>
            </a:b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4390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And finally, we have the execution module. </a:t>
            </a:r>
            <a:r>
              <a:rPr lang="en-US" dirty="0"/>
              <a:t>Now the problem is that CM procedures can sometimes interrupt data</a:t>
            </a:r>
          </a:p>
          <a:p>
            <a:pPr>
              <a:buFontTx/>
              <a:buChar char="-"/>
            </a:pPr>
            <a:r>
              <a:rPr lang="en-US" dirty="0"/>
              <a:t>[click] </a:t>
            </a:r>
            <a:r>
              <a:rPr lang="en-US" sz="900" b="0" i="1" u="none" strike="noStrike" cap="none" dirty="0">
                <a:solidFill>
                  <a:schemeClr val="dk1"/>
                </a:solidFill>
                <a:effectLst/>
                <a:latin typeface="Calibri"/>
                <a:ea typeface="Calibri"/>
                <a:cs typeface="Calibri"/>
                <a:sym typeface="Calibri"/>
              </a:rPr>
              <a:t>These interruptions typically happen when data is still sitting in the uplink or downlink queues,</a:t>
            </a:r>
          </a:p>
          <a:p>
            <a:pPr>
              <a:buFontTx/>
              <a:buChar char="-"/>
            </a:pPr>
            <a:r>
              <a:rPr lang="en-US" dirty="0"/>
              <a:t>[click] </a:t>
            </a:r>
            <a:r>
              <a:rPr lang="en-US" sz="900" b="0" i="0" u="none" strike="noStrike" cap="none" dirty="0">
                <a:solidFill>
                  <a:schemeClr val="dk1"/>
                </a:solidFill>
                <a:effectLst/>
                <a:latin typeface="Calibri"/>
                <a:ea typeface="Calibri"/>
                <a:cs typeface="Calibri"/>
                <a:sym typeface="Calibri"/>
              </a:rPr>
              <a:t>and that data has to be forwarded only after the procedure completes.</a:t>
            </a:r>
          </a:p>
          <a:p>
            <a:pPr>
              <a:buFontTx/>
              <a:buChar char="-"/>
            </a:pPr>
            <a:r>
              <a:rPr lang="en-US" dirty="0"/>
              <a:t>[click] so we just delay CM by a few milliseconds sometimes, </a:t>
            </a:r>
            <a:r>
              <a:rPr lang="en-US" sz="900" b="0" i="0" u="none" strike="noStrike" cap="none" dirty="0">
                <a:solidFill>
                  <a:schemeClr val="dk1"/>
                </a:solidFill>
                <a:effectLst/>
                <a:latin typeface="Calibri"/>
                <a:ea typeface="Calibri"/>
                <a:cs typeface="Calibri"/>
                <a:sym typeface="Calibri"/>
              </a:rPr>
              <a:t>, giving the queues a chance to drain. </a:t>
            </a:r>
            <a:r>
              <a:rPr lang="en-US" dirty="0"/>
              <a:t>If not, we execute the switch anyway.</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852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To summarize, the execution module has delayed reconfiguration, and </a:t>
            </a:r>
          </a:p>
          <a:p>
            <a:pPr>
              <a:buFontTx/>
              <a:buChar char="-"/>
            </a:pPr>
            <a:r>
              <a:rPr lang="en-US" dirty="0"/>
              <a:t>[click] there’s a fallback mechanism to go to the legacy link quality-based criterion if the data activity is really low.</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4200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We evaluated OPCM extensively.</a:t>
            </a:r>
          </a:p>
          <a:p>
            <a:pPr>
              <a:buFontTx/>
              <a:buChar char="-"/>
            </a:pPr>
            <a:r>
              <a:rPr lang="en-US" sz="900" b="0" i="0" u="none" strike="noStrike" cap="none" dirty="0">
                <a:solidFill>
                  <a:schemeClr val="dk1"/>
                </a:solidFill>
                <a:effectLst/>
                <a:latin typeface="Calibri"/>
                <a:ea typeface="Calibri"/>
                <a:cs typeface="Calibri"/>
                <a:sym typeface="Calibri"/>
              </a:rPr>
              <a:t>[click] First, we built an over-the-air testbed using software-defined radios and a </a:t>
            </a:r>
            <a:r>
              <a:rPr lang="en-US" sz="900" b="0" i="0" u="none" strike="noStrike" cap="none" dirty="0" err="1">
                <a:solidFill>
                  <a:schemeClr val="dk1"/>
                </a:solidFill>
                <a:effectLst/>
                <a:latin typeface="Calibri"/>
                <a:ea typeface="Calibri"/>
                <a:cs typeface="Calibri"/>
                <a:sym typeface="Calibri"/>
              </a:rPr>
              <a:t>srsRAN</a:t>
            </a:r>
            <a:r>
              <a:rPr lang="en-US" sz="900" b="0" i="0" u="none" strike="noStrike" cap="none" dirty="0">
                <a:solidFill>
                  <a:schemeClr val="dk1"/>
                </a:solidFill>
                <a:effectLst/>
                <a:latin typeface="Calibri"/>
                <a:ea typeface="Calibri"/>
                <a:cs typeface="Calibri"/>
                <a:sym typeface="Calibri"/>
              </a:rPr>
              <a:t> stack to create a real 5G network.</a:t>
            </a:r>
          </a:p>
          <a:p>
            <a:pPr>
              <a:buFontTx/>
              <a:buChar char="-"/>
            </a:pPr>
            <a:r>
              <a:rPr lang="en-US" sz="900" b="0" i="0" u="none" strike="noStrike" cap="none" dirty="0">
                <a:solidFill>
                  <a:schemeClr val="dk1"/>
                </a:solidFill>
                <a:effectLst/>
                <a:latin typeface="Calibri"/>
                <a:ea typeface="Calibri"/>
                <a:cs typeface="Calibri"/>
                <a:sym typeface="Calibri"/>
              </a:rPr>
              <a:t>[click] We then used trace-driven simulations to scale up to hundreds of users, driven by real-world traces we collected.</a:t>
            </a:r>
          </a:p>
          <a:p>
            <a:pPr>
              <a:buFontTx/>
              <a:buChar char="-"/>
            </a:pPr>
            <a:r>
              <a:rPr lang="en-US" sz="900" b="0" i="0" u="none" strike="noStrike" cap="none" dirty="0">
                <a:solidFill>
                  <a:schemeClr val="dk1"/>
                </a:solidFill>
                <a:effectLst/>
                <a:latin typeface="Calibri"/>
                <a:ea typeface="Calibri"/>
                <a:cs typeface="Calibri"/>
                <a:sym typeface="Calibri"/>
              </a:rPr>
              <a:t>[click] And finally, we ran experiments on commercial 5G networks whenever possible.</a:t>
            </a:r>
          </a:p>
          <a:p>
            <a:pPr>
              <a:buFontTx/>
              <a:buChar char="-"/>
            </a:pPr>
            <a:r>
              <a:rPr lang="en-US" sz="900" b="0" i="0" u="none" strike="noStrike" cap="none" dirty="0">
                <a:solidFill>
                  <a:schemeClr val="dk1"/>
                </a:solidFill>
                <a:effectLst/>
                <a:latin typeface="Calibri"/>
                <a:ea typeface="Calibri"/>
                <a:cs typeface="Calibri"/>
                <a:sym typeface="Calibri"/>
              </a:rPr>
              <a:t>[click]</a:t>
            </a:r>
            <a:endParaRPr lang="en-US"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467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The results are quite promising.</a:t>
            </a:r>
          </a:p>
          <a:p>
            <a:pPr>
              <a:buFontTx/>
              <a:buChar char="-"/>
            </a:pPr>
            <a:r>
              <a:rPr lang="en-US" dirty="0"/>
              <a:t>[click] In video-on demand tests, OPCM delivered a 25.1% higher bitrate and reduced stalls by 65.2% compared to legacy CM.</a:t>
            </a:r>
          </a:p>
          <a:p>
            <a:pPr>
              <a:buFontTx/>
              <a:buChar char="-"/>
            </a:pPr>
            <a:r>
              <a:rPr lang="en-US" dirty="0"/>
              <a:t>[click] For IoT and fitness applications that only send small amounts of data occasionally, OPCM cut energy consumption by over 26% by choosing more energy-efficient cell combinations.</a:t>
            </a:r>
          </a:p>
          <a:p>
            <a:pPr>
              <a:buFontTx/>
              <a:buChar char="-"/>
            </a:pPr>
            <a:r>
              <a:rPr lang="en-US" dirty="0"/>
              <a:t>[click]</a:t>
            </a:r>
            <a:endParaRPr lang="en-US" b="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4380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Another key point is that OPCM is safe to deploy.</a:t>
            </a:r>
          </a:p>
          <a:p>
            <a:pPr>
              <a:buFontTx/>
              <a:buChar char="-"/>
            </a:pPr>
            <a:r>
              <a:rPr lang="en-US" sz="900" b="0" i="0" u="none" strike="noStrike" cap="none" dirty="0">
                <a:solidFill>
                  <a:schemeClr val="dk1"/>
                </a:solidFill>
                <a:effectLst/>
                <a:latin typeface="Calibri"/>
                <a:ea typeface="Calibri"/>
                <a:cs typeface="Calibri"/>
                <a:sym typeface="Calibri"/>
              </a:rPr>
              <a:t>[click] When we compared it with legacy protocols, we found it to be fully backward-compatible. Under mobility, it triggers handovers in essentially the same places as legacy CM when configured to follow link-quality rules.</a:t>
            </a:r>
          </a:p>
          <a:p>
            <a:pPr>
              <a:buFontTx/>
              <a:buChar char="-"/>
            </a:pPr>
            <a:r>
              <a:rPr lang="en-US" sz="900" b="0" i="0" u="none" strike="noStrike" cap="none" dirty="0">
                <a:solidFill>
                  <a:schemeClr val="dk1"/>
                </a:solidFill>
                <a:effectLst/>
                <a:latin typeface="Calibri"/>
                <a:ea typeface="Calibri"/>
                <a:cs typeface="Calibri"/>
                <a:sym typeface="Calibri"/>
              </a:rPr>
              <a:t>[click] And our epsilon-greedy policy converges quickly. In dynamic environments, it gets within about 10% of the theoretical best cell combination. In these plots, you can clearly see how OPCM separates from legacy while staying close to the highest possible option.</a:t>
            </a:r>
          </a:p>
          <a:p>
            <a:pPr>
              <a:buFontTx/>
              <a:buChar char="-"/>
            </a:pPr>
            <a:r>
              <a:rPr lang="en-US" sz="900" b="0" i="0" u="none" strike="noStrike" cap="none" dirty="0">
                <a:solidFill>
                  <a:schemeClr val="dk1"/>
                </a:solidFill>
                <a:effectLst/>
                <a:latin typeface="Calibri"/>
                <a:ea typeface="Calibri"/>
                <a:cs typeface="Calibri"/>
                <a:sym typeface="Calibri"/>
              </a:rPr>
              <a:t>[click]</a:t>
            </a:r>
            <a:endParaRPr lang="en-US"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6670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900" b="0" i="0" u="none" strike="noStrike" cap="none" dirty="0">
                <a:solidFill>
                  <a:schemeClr val="dk1"/>
                </a:solidFill>
                <a:effectLst/>
                <a:latin typeface="Calibri"/>
                <a:ea typeface="Calibri"/>
                <a:cs typeface="Calibri"/>
                <a:sym typeface="Calibri"/>
              </a:rPr>
              <a:t>So to wrap up everything we’ve covered today:</a:t>
            </a:r>
          </a:p>
          <a:p>
            <a:pPr>
              <a:buFontTx/>
              <a:buChar char="-"/>
            </a:pPr>
            <a:r>
              <a:rPr lang="en-US" sz="900" b="0" i="0" u="none" strike="noStrike" cap="none" dirty="0">
                <a:solidFill>
                  <a:schemeClr val="dk1"/>
                </a:solidFill>
                <a:effectLst/>
                <a:latin typeface="Calibri"/>
                <a:ea typeface="Calibri"/>
                <a:cs typeface="Calibri"/>
                <a:sym typeface="Calibri"/>
              </a:rPr>
              <a:t>[click] We began with a large-scale measurement study, which revealed the significant opportunity for performance-driven connectivity management.</a:t>
            </a:r>
          </a:p>
          <a:p>
            <a:pPr>
              <a:buFontTx/>
              <a:buChar char="-"/>
            </a:pPr>
            <a:r>
              <a:rPr lang="en-US" sz="900" b="0" i="0" u="none" strike="noStrike" cap="none" dirty="0">
                <a:solidFill>
                  <a:schemeClr val="dk1"/>
                </a:solidFill>
                <a:effectLst/>
                <a:latin typeface="Calibri"/>
                <a:ea typeface="Calibri"/>
                <a:cs typeface="Calibri"/>
                <a:sym typeface="Calibri"/>
              </a:rPr>
              <a:t>[click] We then designed and implemented OPCM across both our over-the-air testbed and large-scale simulations, grounding it in practical, standards-compliant mechanisms.</a:t>
            </a:r>
          </a:p>
          <a:p>
            <a:pPr>
              <a:buFontTx/>
              <a:buChar char="-"/>
            </a:pPr>
            <a:r>
              <a:rPr lang="en-US" sz="900" b="0" i="0" u="none" strike="noStrike" cap="none" dirty="0">
                <a:solidFill>
                  <a:schemeClr val="dk1"/>
                </a:solidFill>
                <a:effectLst/>
                <a:latin typeface="Calibri"/>
                <a:ea typeface="Calibri"/>
                <a:cs typeface="Calibri"/>
                <a:sym typeface="Calibri"/>
              </a:rPr>
              <a:t>[click] And finally, we evaluated it extensively across multiple scenarios and applications, showing consistent improvements in the quality of experience , efficiency, and deployment safety.</a:t>
            </a:r>
          </a:p>
          <a:p>
            <a:pPr>
              <a:buFontTx/>
              <a:buChar char="-"/>
            </a:pPr>
            <a:r>
              <a:rPr lang="en-US" sz="900" b="0" i="0" u="none" strike="noStrike" cap="none" dirty="0">
                <a:solidFill>
                  <a:schemeClr val="dk1"/>
                </a:solidFill>
                <a:effectLst/>
                <a:latin typeface="Calibri"/>
                <a:ea typeface="Calibri"/>
                <a:cs typeface="Calibri"/>
                <a:sym typeface="Calibri"/>
              </a:rPr>
              <a:t>[click] Thank you, and now the authors of the paper will join us via zoom for any questions.</a:t>
            </a:r>
            <a:endParaRPr lang="en-US"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26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313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endParaRPr lang="en-US" dirty="0"/>
          </a:p>
          <a:p>
            <a:pPr>
              <a:buFontTx/>
              <a:buChar char="-"/>
            </a:pPr>
            <a:r>
              <a:rPr lang="en-US" sz="900" b="0" i="0" u="none" strike="noStrike" cap="none" dirty="0">
                <a:solidFill>
                  <a:schemeClr val="dk1"/>
                </a:solidFill>
                <a:effectLst/>
                <a:latin typeface="Calibri"/>
                <a:ea typeface="Calibri"/>
                <a:cs typeface="Calibri"/>
                <a:sym typeface="Calibri"/>
              </a:rPr>
              <a:t>This growing mismatch creates a fundamental challenge: with so many possible cells and cell combinations, which one should a user actually be served by?</a:t>
            </a:r>
            <a:endParaRPr lang="en-US" sz="900" b="0" i="0" u="none" strike="noStrike" cap="none" dirty="0">
              <a:solidFill>
                <a:schemeClr val="dk1"/>
              </a:solidFill>
              <a:effectLst/>
              <a:latin typeface="Calibri"/>
              <a:cs typeface="Calibri"/>
              <a:sym typeface="Calibri"/>
            </a:endParaRPr>
          </a:p>
          <a:p>
            <a:pPr>
              <a:buFontTx/>
              <a:buChar char="-"/>
            </a:pPr>
            <a:r>
              <a:rPr lang="en-US" dirty="0"/>
              <a:t>[click] T</a:t>
            </a:r>
            <a:r>
              <a:rPr lang="en-US" sz="900" b="0" i="0" u="none" strike="noStrike" cap="none" dirty="0">
                <a:solidFill>
                  <a:schemeClr val="dk1"/>
                </a:solidFill>
                <a:effectLst/>
                <a:latin typeface="Calibri"/>
                <a:ea typeface="Calibri"/>
                <a:cs typeface="Calibri"/>
                <a:sym typeface="Calibri"/>
              </a:rPr>
              <a:t>oday, that question is handled by a fragmented set of connectivity-management procedures. So next, let’s zoom in on how these mechanisms actually work.</a:t>
            </a:r>
          </a:p>
          <a:p>
            <a:pPr>
              <a:buFontTx/>
              <a:buChar char="-"/>
            </a:pPr>
            <a:r>
              <a:rPr lang="en-US" dirty="0"/>
              <a:t>[click] </a:t>
            </a:r>
            <a:r>
              <a:rPr lang="en-US" sz="900" b="0" i="0" u="none" strike="noStrike" cap="none" dirty="0">
                <a:solidFill>
                  <a:schemeClr val="dk1"/>
                </a:solidFill>
                <a:effectLst/>
                <a:latin typeface="Calibri"/>
                <a:ea typeface="Calibri"/>
                <a:cs typeface="Calibri"/>
                <a:sym typeface="Calibri"/>
              </a:rPr>
              <a:t>The most basic operation is </a:t>
            </a:r>
            <a:r>
              <a:rPr lang="en-US" sz="900" b="1" i="0" u="none" strike="noStrike" cap="none" dirty="0">
                <a:solidFill>
                  <a:schemeClr val="dk1"/>
                </a:solidFill>
                <a:effectLst/>
                <a:latin typeface="Calibri"/>
                <a:ea typeface="Calibri"/>
                <a:cs typeface="Calibri"/>
                <a:sym typeface="Calibri"/>
              </a:rPr>
              <a:t>cell selection</a:t>
            </a:r>
            <a:r>
              <a:rPr lang="en-US" sz="900" b="0" i="0" u="none" strike="noStrike" cap="none" dirty="0">
                <a:solidFill>
                  <a:schemeClr val="dk1"/>
                </a:solidFill>
                <a:effectLst/>
                <a:latin typeface="Calibri"/>
                <a:ea typeface="Calibri"/>
                <a:cs typeface="Calibri"/>
                <a:sym typeface="Calibri"/>
              </a:rPr>
              <a:t>. This happens when a</a:t>
            </a:r>
            <a:r>
              <a:rPr lang="en-US" dirty="0"/>
              <a:t> User Equipment, often abbreviated or UE, such as a mobile phone, scans neighboring cells when you turn it on and </a:t>
            </a:r>
          </a:p>
          <a:p>
            <a:pPr>
              <a:buFontTx/>
              <a:buChar char="-"/>
            </a:pPr>
            <a:r>
              <a:rPr lang="en-US" dirty="0"/>
              <a:t>[click] camps on one of them.</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925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a:t>
            </a:r>
            <a:r>
              <a:rPr lang="en-US" sz="900" b="0" i="0" u="none" strike="noStrike" cap="none" dirty="0">
                <a:solidFill>
                  <a:schemeClr val="dk1"/>
                </a:solidFill>
                <a:effectLst/>
                <a:latin typeface="Calibri"/>
                <a:ea typeface="Calibri"/>
                <a:cs typeface="Calibri"/>
                <a:sym typeface="Calibri"/>
              </a:rPr>
              <a:t>Then, if the UE moves while it is idle, meaning </a:t>
            </a:r>
            <a:r>
              <a:rPr lang="en-US" dirty="0"/>
              <a:t>not sending or receiving any data</a:t>
            </a:r>
          </a:p>
          <a:p>
            <a:pPr>
              <a:buFontTx/>
              <a:buChar char="-"/>
            </a:pPr>
            <a:r>
              <a:rPr lang="en-US" dirty="0"/>
              <a:t>[click] Cell Reselection kicks in to find a better tower.</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38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If instead the UE moves while there is some sort of data activity (that can be interrupted momentarily)  a Handover occurs. </a:t>
            </a:r>
          </a:p>
          <a:p>
            <a:pPr>
              <a:buFontTx/>
              <a:buChar char="-"/>
            </a:pPr>
            <a:r>
              <a:rPr lang="en-US" dirty="0"/>
              <a:t>[click] When the UE connects to a new base station during a Handover, its data might need to be forwarded </a:t>
            </a:r>
            <a:r>
              <a:rPr lang="en-US" sz="900" b="0" i="0" u="none" strike="noStrike" cap="none" dirty="0">
                <a:solidFill>
                  <a:schemeClr val="dk1"/>
                </a:solidFill>
                <a:effectLst/>
                <a:latin typeface="Calibri"/>
                <a:ea typeface="Calibri"/>
                <a:cs typeface="Calibri"/>
                <a:sym typeface="Calibri"/>
              </a:rPr>
              <a:t>to keep the session alive.</a:t>
            </a:r>
            <a:endParaRPr lang="en-US" dirty="0"/>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960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Load balancing works the same as handovers, but instead of mobility, it is done when a tower gets too crowded and the operator wants to push users to a different frequency.</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532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carrier aggregation means that a UE can access multiple cells at once, to boost its throughput.</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69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[click] And finally, dual connectivity works exactly like carrier aggregation but here a UE is using both 4G and 5G cells. Dual connectivity is also called NSA or Non-standalone mode.</a:t>
            </a:r>
          </a:p>
          <a:p>
            <a:pPr>
              <a:buFontTx/>
              <a:buChar char="-"/>
            </a:pPr>
            <a:r>
              <a:rPr lang="en-US" dirty="0"/>
              <a:t>As you may have noticed, a UE can be connected to multiple cells at once [click], and we call them cell combination collectively. </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285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endParaRPr lang="en-US" dirty="0"/>
          </a:p>
          <a:p>
            <a:pPr>
              <a:buFontTx/>
              <a:buChar char="-"/>
            </a:pPr>
            <a:r>
              <a:rPr lang="en-US" sz="900" b="0" i="0" u="none" strike="noStrike" cap="none" dirty="0">
                <a:solidFill>
                  <a:schemeClr val="dk1"/>
                </a:solidFill>
                <a:effectLst/>
                <a:latin typeface="Calibri"/>
                <a:ea typeface="Calibri"/>
                <a:cs typeface="Calibri"/>
                <a:sym typeface="Calibri"/>
              </a:rPr>
              <a:t>Now, we saw several issues in the legacy CM procedures we just discussed. To quantify how much these issues matter in practice, we conducted a measurement study on a university campus and compared legacy CM policies against the </a:t>
            </a:r>
            <a:r>
              <a:rPr lang="en-US" sz="900" b="1" i="0" u="none" strike="noStrike" cap="none" dirty="0">
                <a:solidFill>
                  <a:schemeClr val="dk1"/>
                </a:solidFill>
                <a:effectLst/>
                <a:latin typeface="Calibri"/>
                <a:ea typeface="Calibri"/>
                <a:cs typeface="Calibri"/>
                <a:sym typeface="Calibri"/>
              </a:rPr>
              <a:t>optimal</a:t>
            </a:r>
            <a:r>
              <a:rPr lang="en-US" sz="900" b="0" i="0" u="none" strike="noStrike" cap="none" dirty="0">
                <a:solidFill>
                  <a:schemeClr val="dk1"/>
                </a:solidFill>
                <a:effectLst/>
                <a:latin typeface="Calibri"/>
                <a:ea typeface="Calibri"/>
                <a:cs typeface="Calibri"/>
                <a:sym typeface="Calibri"/>
              </a:rPr>
              <a:t> cell combination that delivers the highest performance at each location</a:t>
            </a:r>
            <a:endParaRPr lang="en-US" dirty="0"/>
          </a:p>
          <a:p>
            <a:pPr>
              <a:buFontTx/>
              <a:buChar char="-"/>
            </a:pPr>
            <a:r>
              <a:rPr lang="en-US" sz="900" b="0" i="0" u="none" strike="noStrike" cap="none" dirty="0">
                <a:solidFill>
                  <a:schemeClr val="dk1"/>
                </a:solidFill>
                <a:effectLst/>
                <a:latin typeface="Calibri"/>
                <a:ea typeface="Calibri"/>
                <a:cs typeface="Calibri"/>
                <a:sym typeface="Calibri"/>
              </a:rPr>
              <a:t>First, when we look at </a:t>
            </a:r>
            <a:r>
              <a:rPr lang="en-US" sz="900" b="1" i="0" u="none" strike="noStrike" cap="none" dirty="0">
                <a:solidFill>
                  <a:schemeClr val="dk1"/>
                </a:solidFill>
                <a:effectLst/>
                <a:latin typeface="Calibri"/>
                <a:ea typeface="Calibri"/>
                <a:cs typeface="Calibri"/>
                <a:sym typeface="Calibri"/>
              </a:rPr>
              <a:t>signal quality</a:t>
            </a:r>
            <a:r>
              <a:rPr lang="en-US" sz="900" b="0" i="0" u="none" strike="noStrike" cap="none" dirty="0">
                <a:solidFill>
                  <a:schemeClr val="dk1"/>
                </a:solidFill>
                <a:effectLst/>
                <a:latin typeface="Calibri"/>
                <a:ea typeface="Calibri"/>
                <a:cs typeface="Calibri"/>
                <a:sym typeface="Calibri"/>
              </a:rPr>
              <a:t>, legacy CM and the optimal choice look very similar. That’s expected because legacy CM is designed around link strength. On this heatmap, dark red indicates higher link quality and the two align closely.</a:t>
            </a:r>
          </a:p>
          <a:p>
            <a:pPr>
              <a:buFontTx/>
              <a:buChar char="-"/>
            </a:pPr>
            <a:r>
              <a:rPr lang="en-US" dirty="0"/>
              <a:t>[click] </a:t>
            </a:r>
            <a:r>
              <a:rPr lang="en-US" sz="900" b="0" i="0" u="none" strike="noStrike" cap="none" dirty="0">
                <a:solidFill>
                  <a:schemeClr val="dk1"/>
                </a:solidFill>
                <a:effectLst/>
                <a:latin typeface="Calibri"/>
                <a:ea typeface="Calibri"/>
                <a:cs typeface="Calibri"/>
                <a:sym typeface="Calibri"/>
              </a:rPr>
              <a:t>But when we switch from link quality to a throughput metric like </a:t>
            </a:r>
            <a:r>
              <a:rPr lang="en-US" sz="900" b="1" i="0" u="none" strike="noStrike" cap="none" dirty="0">
                <a:solidFill>
                  <a:schemeClr val="dk1"/>
                </a:solidFill>
                <a:effectLst/>
                <a:latin typeface="Calibri"/>
                <a:ea typeface="Calibri"/>
                <a:cs typeface="Calibri"/>
                <a:sym typeface="Calibri"/>
              </a:rPr>
              <a:t>video bitrate</a:t>
            </a:r>
            <a:r>
              <a:rPr lang="en-US" sz="900" b="0" i="0" u="none" strike="noStrike" cap="none" dirty="0">
                <a:solidFill>
                  <a:schemeClr val="dk1"/>
                </a:solidFill>
                <a:effectLst/>
                <a:latin typeface="Calibri"/>
                <a:ea typeface="Calibri"/>
                <a:cs typeface="Calibri"/>
                <a:sym typeface="Calibri"/>
              </a:rPr>
              <a:t>, the picture changes dramatically. Here the optimal choice is often much better than what legacy CM selects.</a:t>
            </a:r>
            <a:endParaRPr lang="en-US" dirty="0"/>
          </a:p>
          <a:p>
            <a:pPr>
              <a:buFontTx/>
              <a:buChar char="-"/>
            </a:pPr>
            <a:r>
              <a:rPr lang="en-US" dirty="0"/>
              <a:t>[click] latency and energy efficiency convey a similar story, </a:t>
            </a:r>
            <a:r>
              <a:rPr lang="en-US" sz="900" b="0" i="0" u="none" strike="noStrike" cap="none" dirty="0">
                <a:solidFill>
                  <a:schemeClr val="dk1"/>
                </a:solidFill>
                <a:effectLst/>
                <a:latin typeface="Calibri"/>
                <a:ea typeface="Calibri"/>
                <a:cs typeface="Calibri"/>
                <a:sym typeface="Calibri"/>
              </a:rPr>
              <a:t>leaving substantial performance gains on the table</a:t>
            </a:r>
          </a:p>
          <a:p>
            <a:pPr marL="457200" marR="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[click] And beyond that, legacy CM is fundamentally network-centric. The network enforces one-size-fits-all rule set, so it cannot tailor cell combinations to the differing UE performance needs that a VR headset and a smartwatch have</a:t>
            </a:r>
          </a:p>
          <a:p>
            <a:pPr>
              <a:buFontTx/>
              <a:buChar char="-"/>
            </a:pPr>
            <a:r>
              <a:rPr lang="en-US" dirty="0"/>
              <a:t>[click]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 sz="1200" b="0" i="0" u="none" strike="noStrike" cap="none" smtClean="0">
                <a:solidFill>
                  <a:schemeClr val="dk1"/>
                </a:solidFill>
                <a:latin typeface="Calibri"/>
                <a:ea typeface="Calibri"/>
                <a:cs typeface="Calibri"/>
                <a:sym typeface="Calibri"/>
              </a:rPr>
              <a:t>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2016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991B1D"/>
              </a:buClr>
              <a:buSzPts val="4500"/>
              <a:buFont typeface="Calibri"/>
              <a:buNone/>
              <a:defRPr sz="4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 name="Google Shape;22;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sp>
        <p:nvSpPr>
          <p:cNvPr id="23" name="Google Shape;23;p2"/>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6" name="Google Shape;26;p2"/>
          <p:cNvCxnSpPr/>
          <p:nvPr/>
        </p:nvCxnSpPr>
        <p:spPr>
          <a:xfrm>
            <a:off x="0" y="4550228"/>
            <a:ext cx="9144000" cy="0"/>
          </a:xfrm>
          <a:prstGeom prst="straightConnector1">
            <a:avLst/>
          </a:prstGeom>
          <a:noFill/>
          <a:ln w="38100" cap="flat" cmpd="sng">
            <a:solidFill>
              <a:srgbClr val="FFCC0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1B1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0" name="Google Shape;30;p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2" name="Google Shape;32;p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3"/>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311700" y="155643"/>
            <a:ext cx="8520600" cy="419007"/>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rgbClr val="991B1D"/>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4" name="Google Shape;44;p5"/>
          <p:cNvSpPr txBox="1">
            <a:spLocks noGrp="1"/>
          </p:cNvSpPr>
          <p:nvPr>
            <p:ph type="body" idx="1"/>
          </p:nvPr>
        </p:nvSpPr>
        <p:spPr>
          <a:xfrm>
            <a:off x="311700" y="797668"/>
            <a:ext cx="8520600" cy="3771182"/>
          </a:xfrm>
          <a:prstGeom prst="rect">
            <a:avLst/>
          </a:prstGeom>
          <a:noFill/>
          <a:ln>
            <a:noFill/>
          </a:ln>
        </p:spPr>
        <p:txBody>
          <a:bodyPr spcFirstLastPara="1" wrap="square" lIns="91425" tIns="91425" rIns="91425" bIns="91425" anchor="t" anchorCtr="0">
            <a:normAutofit/>
          </a:bodyPr>
          <a:lstStyle>
            <a:lvl1pPr marL="457200" lvl="0" indent="-361950" algn="l">
              <a:lnSpc>
                <a:spcPct val="90000"/>
              </a:lnSpc>
              <a:spcBef>
                <a:spcPts val="0"/>
              </a:spcBef>
              <a:spcAft>
                <a:spcPts val="0"/>
              </a:spcAft>
              <a:buClr>
                <a:schemeClr val="dk1"/>
              </a:buClr>
              <a:buSzPts val="2100"/>
              <a:buChar char="•"/>
              <a:defRPr/>
            </a:lvl1pPr>
            <a:lvl2pPr marL="914400" lvl="1" indent="-342900" algn="l">
              <a:lnSpc>
                <a:spcPct val="90000"/>
              </a:lnSpc>
              <a:spcBef>
                <a:spcPts val="0"/>
              </a:spcBef>
              <a:spcAft>
                <a:spcPts val="0"/>
              </a:spcAft>
              <a:buClr>
                <a:schemeClr val="dk1"/>
              </a:buClr>
              <a:buSzPts val="1800"/>
              <a:buChar char="•"/>
              <a:defRPr/>
            </a:lvl2pPr>
            <a:lvl3pPr marL="1371600" lvl="2" indent="-323850" algn="l">
              <a:lnSpc>
                <a:spcPct val="90000"/>
              </a:lnSpc>
              <a:spcBef>
                <a:spcPts val="0"/>
              </a:spcBef>
              <a:spcAft>
                <a:spcPts val="0"/>
              </a:spcAft>
              <a:buClr>
                <a:schemeClr val="dk1"/>
              </a:buClr>
              <a:buSzPts val="1500"/>
              <a:buChar char="•"/>
              <a:defRPr/>
            </a:lvl3pPr>
            <a:lvl4pPr marL="1828800" lvl="3" indent="-314325" algn="l">
              <a:lnSpc>
                <a:spcPct val="90000"/>
              </a:lnSpc>
              <a:spcBef>
                <a:spcPts val="0"/>
              </a:spcBef>
              <a:spcAft>
                <a:spcPts val="0"/>
              </a:spcAft>
              <a:buClr>
                <a:schemeClr val="dk1"/>
              </a:buClr>
              <a:buSzPts val="1350"/>
              <a:buChar char="•"/>
              <a:defRPr/>
            </a:lvl4pPr>
            <a:lvl5pPr marL="2286000" lvl="4" indent="-314325" algn="l">
              <a:lnSpc>
                <a:spcPct val="90000"/>
              </a:lnSpc>
              <a:spcBef>
                <a:spcPts val="0"/>
              </a:spcBef>
              <a:spcAft>
                <a:spcPts val="0"/>
              </a:spcAft>
              <a:buClr>
                <a:schemeClr val="dk1"/>
              </a:buClr>
              <a:buSzPts val="1350"/>
              <a:buChar char="•"/>
              <a:defRPr/>
            </a:lvl5pPr>
            <a:lvl6pPr marL="2743200" lvl="5" indent="-314325" algn="l">
              <a:lnSpc>
                <a:spcPct val="90000"/>
              </a:lnSpc>
              <a:spcBef>
                <a:spcPts val="0"/>
              </a:spcBef>
              <a:spcAft>
                <a:spcPts val="0"/>
              </a:spcAft>
              <a:buClr>
                <a:schemeClr val="dk1"/>
              </a:buClr>
              <a:buSzPts val="1350"/>
              <a:buChar char="•"/>
              <a:defRPr/>
            </a:lvl6pPr>
            <a:lvl7pPr marL="3200400" lvl="6" indent="-314325" algn="l">
              <a:lnSpc>
                <a:spcPct val="90000"/>
              </a:lnSpc>
              <a:spcBef>
                <a:spcPts val="0"/>
              </a:spcBef>
              <a:spcAft>
                <a:spcPts val="0"/>
              </a:spcAft>
              <a:buClr>
                <a:schemeClr val="dk1"/>
              </a:buClr>
              <a:buSzPts val="1350"/>
              <a:buChar char="•"/>
              <a:defRPr/>
            </a:lvl7pPr>
            <a:lvl8pPr marL="3657600" lvl="7" indent="-314325" algn="l">
              <a:lnSpc>
                <a:spcPct val="90000"/>
              </a:lnSpc>
              <a:spcBef>
                <a:spcPts val="0"/>
              </a:spcBef>
              <a:spcAft>
                <a:spcPts val="0"/>
              </a:spcAft>
              <a:buClr>
                <a:schemeClr val="dk1"/>
              </a:buClr>
              <a:buSzPts val="1350"/>
              <a:buChar char="•"/>
              <a:defRPr/>
            </a:lvl8pPr>
            <a:lvl9pPr marL="4114800" lvl="8" indent="-314325" algn="l">
              <a:lnSpc>
                <a:spcPct val="90000"/>
              </a:lnSpc>
              <a:spcBef>
                <a:spcPts val="0"/>
              </a:spcBef>
              <a:spcAft>
                <a:spcPts val="0"/>
              </a:spcAft>
              <a:buClr>
                <a:schemeClr val="dk1"/>
              </a:buClr>
              <a:buSzPts val="1350"/>
              <a:buChar char="•"/>
              <a:defRPr/>
            </a:lvl9pPr>
          </a:lstStyle>
          <a:p>
            <a:endParaRPr dirty="0"/>
          </a:p>
        </p:txBody>
      </p:sp>
      <p:sp>
        <p:nvSpPr>
          <p:cNvPr id="45" name="Google Shape;45;p5"/>
          <p:cNvSpPr txBox="1">
            <a:spLocks noGrp="1"/>
          </p:cNvSpPr>
          <p:nvPr>
            <p:ph type="sldNum" idx="12"/>
          </p:nvPr>
        </p:nvSpPr>
        <p:spPr>
          <a:xfrm>
            <a:off x="8472457" y="4663217"/>
            <a:ext cx="548700" cy="393525"/>
          </a:xfrm>
          <a:prstGeom prst="rect">
            <a:avLst/>
          </a:prstGeom>
          <a:noFill/>
          <a:ln>
            <a:noFill/>
          </a:ln>
        </p:spPr>
        <p:txBody>
          <a:bodyPr spcFirstLastPara="1" wrap="square" lIns="91425" tIns="91425" rIns="91425" bIns="914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91B1D"/>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9" name="Google Shape;49;p6"/>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333975" y="204600"/>
            <a:ext cx="7711200" cy="624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1B1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91B1D"/>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1" name="Google Shape;71;p1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0"/>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91B1D"/>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a:spLocks noGrp="1"/>
          </p:cNvSpPr>
          <p:nvPr>
            <p:ph type="pic" idx="2"/>
          </p:nvPr>
        </p:nvSpPr>
        <p:spPr>
          <a:xfrm>
            <a:off x="3887391" y="740569"/>
            <a:ext cx="4629150" cy="3655219"/>
          </a:xfrm>
          <a:prstGeom prst="rect">
            <a:avLst/>
          </a:prstGeom>
          <a:noFill/>
          <a:ln>
            <a:noFill/>
          </a:ln>
        </p:spPr>
        <p:txBody>
          <a:bodyPr/>
          <a:lstStyle/>
          <a:p>
            <a:endParaRPr lang="en-US"/>
          </a:p>
        </p:txBody>
      </p:sp>
      <p:sp>
        <p:nvSpPr>
          <p:cNvPr id="78" name="Google Shape;78;p1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9" name="Google Shape;79;p11"/>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333975" y="204600"/>
            <a:ext cx="7711200" cy="624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1B1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844983" y="-1070861"/>
            <a:ext cx="3230287" cy="811044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1B1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3787254" y="4767263"/>
            <a:ext cx="2599898"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8045355" y="4767263"/>
            <a:ext cx="46999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4587046"/>
            <a:ext cx="9144000" cy="556454"/>
          </a:xfrm>
          <a:prstGeom prst="rect">
            <a:avLst/>
          </a:prstGeom>
          <a:solidFill>
            <a:srgbClr val="991B1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333975" y="204600"/>
            <a:ext cx="8570700" cy="44391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991B1D"/>
              </a:buClr>
              <a:buSzPts val="3300"/>
              <a:buFont typeface="Calibri"/>
              <a:buNone/>
              <a:defRPr sz="3300" b="1" i="0" u="none" strike="noStrike" cap="none">
                <a:solidFill>
                  <a:srgbClr val="991B1D"/>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333975" y="828727"/>
            <a:ext cx="8570700" cy="3715573"/>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6520847" y="4773223"/>
            <a:ext cx="1304214"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dirty="0"/>
          </a:p>
        </p:txBody>
      </p:sp>
      <p:sp>
        <p:nvSpPr>
          <p:cNvPr id="15" name="Google Shape;15;p1"/>
          <p:cNvSpPr txBox="1">
            <a:spLocks noGrp="1"/>
          </p:cNvSpPr>
          <p:nvPr>
            <p:ph type="sldNum" idx="12"/>
          </p:nvPr>
        </p:nvSpPr>
        <p:spPr>
          <a:xfrm>
            <a:off x="8434680" y="4773223"/>
            <a:ext cx="469995"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1"/>
          <p:cNvSpPr/>
          <p:nvPr/>
        </p:nvSpPr>
        <p:spPr>
          <a:xfrm>
            <a:off x="1630000" y="4668025"/>
            <a:ext cx="2469900" cy="39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50" i="1">
                <a:solidFill>
                  <a:schemeClr val="lt1"/>
                </a:solidFill>
                <a:latin typeface="Helvetica Neue"/>
                <a:ea typeface="Helvetica Neue"/>
                <a:cs typeface="Helvetica Neue"/>
                <a:sym typeface="Helvetica Neue"/>
              </a:rPr>
              <a:t>Ming Hsieh Department of Electrical and Computer Engineering</a:t>
            </a:r>
            <a:endParaRPr sz="1050" b="0" i="1" u="none">
              <a:solidFill>
                <a:schemeClr val="lt1"/>
              </a:solidFill>
              <a:latin typeface="Helvetica Neue"/>
              <a:ea typeface="Helvetica Neue"/>
              <a:cs typeface="Helvetica Neue"/>
              <a:sym typeface="Helvetica Neue"/>
            </a:endParaRPr>
          </a:p>
        </p:txBody>
      </p:sp>
      <p:cxnSp>
        <p:nvCxnSpPr>
          <p:cNvPr id="18" name="Google Shape;18;p1"/>
          <p:cNvCxnSpPr/>
          <p:nvPr/>
        </p:nvCxnSpPr>
        <p:spPr>
          <a:xfrm>
            <a:off x="0" y="4587046"/>
            <a:ext cx="9144000" cy="0"/>
          </a:xfrm>
          <a:prstGeom prst="straightConnector1">
            <a:avLst/>
          </a:prstGeom>
          <a:noFill/>
          <a:ln w="57150" cap="flat" cmpd="sng">
            <a:solidFill>
              <a:srgbClr val="FFCC01"/>
            </a:solidFill>
            <a:prstDash val="solid"/>
            <a:miter lim="800000"/>
            <a:headEnd type="none" w="sm" len="sm"/>
            <a:tailEnd type="none" w="sm" len="sm"/>
          </a:ln>
        </p:spPr>
      </p:cxnSp>
      <p:pic>
        <p:nvPicPr>
          <p:cNvPr id="19" name="Google Shape;19;p1"/>
          <p:cNvPicPr preferRelativeResize="0"/>
          <p:nvPr/>
        </p:nvPicPr>
        <p:blipFill rotWithShape="1">
          <a:blip r:embed="rId11">
            <a:alphaModFix/>
          </a:blip>
          <a:srcRect/>
          <a:stretch/>
        </p:blipFill>
        <p:spPr>
          <a:xfrm>
            <a:off x="404904" y="4646693"/>
            <a:ext cx="1316736" cy="4968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4.xml"/><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33.png"/><Relationship Id="rId11" Type="http://schemas.openxmlformats.org/officeDocument/2006/relationships/image" Target="../media/image10.png"/><Relationship Id="rId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3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1.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notesSlide" Target="../notesSlides/notesSlide23.xml"/><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slideLayout" Target="../slideLayouts/slideLayout3.xml"/><Relationship Id="rId16" Type="http://schemas.openxmlformats.org/officeDocument/2006/relationships/image" Target="../media/image54.png"/><Relationship Id="rId1" Type="http://schemas.openxmlformats.org/officeDocument/2006/relationships/tags" Target="../tags/tag2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19.pn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18.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2.png"/><Relationship Id="rId5" Type="http://schemas.openxmlformats.org/officeDocument/2006/relationships/hyperlink" Target="mailto:ahmadhas@usc.edu"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7.xml"/><Relationship Id="rId7"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9.xml"/><Relationship Id="rId7"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txBox="1">
            <a:spLocks noGrp="1"/>
          </p:cNvSpPr>
          <p:nvPr>
            <p:ph type="dt" idx="10"/>
          </p:nvPr>
        </p:nvSpPr>
        <p:spPr>
          <a:xfrm>
            <a:off x="6663520" y="4767263"/>
            <a:ext cx="1304214"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dirty="0"/>
              <a:t>12-02-2025</a:t>
            </a:r>
            <a:endParaRPr dirty="0"/>
          </a:p>
        </p:txBody>
      </p:sp>
      <p:sp>
        <p:nvSpPr>
          <p:cNvPr id="99" name="Google Shape;99;p14"/>
          <p:cNvSpPr txBox="1">
            <a:spLocks noGrp="1"/>
          </p:cNvSpPr>
          <p:nvPr>
            <p:ph type="sldNum" idx="12"/>
          </p:nvPr>
        </p:nvSpPr>
        <p:spPr>
          <a:xfrm>
            <a:off x="8045355" y="4767263"/>
            <a:ext cx="469995" cy="273844"/>
          </a:xfrm>
          <a:prstGeom prst="rect">
            <a:avLst/>
          </a:prstGeom>
          <a:noFill/>
          <a:ln>
            <a:noFill/>
          </a:ln>
        </p:spPr>
        <p:txBody>
          <a:bodyPr spcFirstLastPara="1" wrap="square" lIns="51425" tIns="25700" rIns="51425" bIns="2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a:t>
            </a:fld>
            <a:endParaRPr/>
          </a:p>
        </p:txBody>
      </p:sp>
      <p:sp>
        <p:nvSpPr>
          <p:cNvPr id="100" name="Google Shape;100;p14"/>
          <p:cNvSpPr txBox="1">
            <a:spLocks noGrp="1"/>
          </p:cNvSpPr>
          <p:nvPr>
            <p:ph type="ctrTitle"/>
          </p:nvPr>
        </p:nvSpPr>
        <p:spPr>
          <a:xfrm>
            <a:off x="495300" y="1339449"/>
            <a:ext cx="8153400" cy="1021450"/>
          </a:xfrm>
          <a:prstGeom prst="rect">
            <a:avLst/>
          </a:prstGeom>
        </p:spPr>
        <p:txBody>
          <a:bodyPr spcFirstLastPara="1" wrap="square" lIns="91425" tIns="45700" rIns="91425" bIns="45700" anchor="b" anchorCtr="0">
            <a:normAutofit/>
          </a:bodyPr>
          <a:lstStyle/>
          <a:p>
            <a:pPr lvl="0"/>
            <a:r>
              <a:rPr lang="en-US" sz="3200" dirty="0"/>
              <a:t>OPCM: Opportunistic Performance-driven Connectivity Management for 5G/xG Networks</a:t>
            </a:r>
            <a:endParaRPr sz="3200" dirty="0"/>
          </a:p>
        </p:txBody>
      </p:sp>
      <p:sp>
        <p:nvSpPr>
          <p:cNvPr id="101" name="Google Shape;101;p14"/>
          <p:cNvSpPr txBox="1">
            <a:spLocks noGrp="1"/>
          </p:cNvSpPr>
          <p:nvPr>
            <p:ph type="subTitle" idx="1"/>
          </p:nvPr>
        </p:nvSpPr>
        <p:spPr>
          <a:xfrm>
            <a:off x="945570" y="2502055"/>
            <a:ext cx="7252855" cy="609600"/>
          </a:xfrm>
          <a:prstGeom prst="rect">
            <a:avLst/>
          </a:prstGeom>
        </p:spPr>
        <p:txBody>
          <a:bodyPr spcFirstLastPara="1" wrap="square" lIns="91425" tIns="45700" rIns="91425" bIns="45700" anchor="ctr" anchorCtr="0">
            <a:normAutofit lnSpcReduction="10000"/>
          </a:bodyPr>
          <a:lstStyle/>
          <a:p>
            <a:pPr marL="0" lvl="0" indent="0"/>
            <a:r>
              <a:rPr lang="en-US" sz="1600" u="sng" dirty="0">
                <a:solidFill>
                  <a:schemeClr val="tx1">
                    <a:lumMod val="75000"/>
                    <a:lumOff val="25000"/>
                  </a:schemeClr>
                </a:solidFill>
              </a:rPr>
              <a:t>Ahmad Hassan</a:t>
            </a:r>
            <a:r>
              <a:rPr lang="en-US" sz="1600" dirty="0">
                <a:solidFill>
                  <a:schemeClr val="tx1">
                    <a:lumMod val="75000"/>
                    <a:lumOff val="25000"/>
                  </a:schemeClr>
                </a:solidFill>
              </a:rPr>
              <a:t>, Wei Ye, Anlan Zhang, Rostand A. K. Fezeu, Jason Carpenter, Ruiyang Zhu, Shuowei Jin, Myungjin Lee, Akshay Jajoo, Morley Mao, Zhi-Li Zhang, Feng Qian</a:t>
            </a:r>
            <a:endParaRPr sz="1600" dirty="0">
              <a:solidFill>
                <a:schemeClr val="tx1">
                  <a:lumMod val="75000"/>
                  <a:lumOff val="25000"/>
                </a:schemeClr>
              </a:solidFill>
            </a:endParaRPr>
          </a:p>
        </p:txBody>
      </p:sp>
      <p:sp>
        <p:nvSpPr>
          <p:cNvPr id="5" name="TextBox 4">
            <a:extLst>
              <a:ext uri="{FF2B5EF4-FFF2-40B4-BE49-F238E27FC236}">
                <a16:creationId xmlns:a16="http://schemas.microsoft.com/office/drawing/2014/main" id="{BCA72623-8E29-2496-7F31-6A3013372700}"/>
              </a:ext>
            </a:extLst>
          </p:cNvPr>
          <p:cNvSpPr txBox="1"/>
          <p:nvPr/>
        </p:nvSpPr>
        <p:spPr>
          <a:xfrm>
            <a:off x="3069276" y="3409828"/>
            <a:ext cx="3021981" cy="369332"/>
          </a:xfrm>
          <a:prstGeom prst="rect">
            <a:avLst/>
          </a:prstGeom>
          <a:noFill/>
        </p:spPr>
        <p:txBody>
          <a:bodyPr wrap="none" rtlCol="0">
            <a:spAutoFit/>
          </a:bodyPr>
          <a:lstStyle/>
          <a:p>
            <a:r>
              <a:rPr lang="en-US" sz="1800" b="1" dirty="0">
                <a:latin typeface="+mn-lt"/>
                <a:ea typeface="Calibri" panose="020F0502020204030204" pitchFamily="34" charset="0"/>
                <a:cs typeface="Calibri" panose="020F0502020204030204" pitchFamily="34" charset="0"/>
              </a:rPr>
              <a:t>Presenter: Ritvik Janamsetty  </a:t>
            </a:r>
          </a:p>
        </p:txBody>
      </p:sp>
      <p:pic>
        <p:nvPicPr>
          <p:cNvPr id="1026" name="Picture 2">
            <a:extLst>
              <a:ext uri="{FF2B5EF4-FFF2-40B4-BE49-F238E27FC236}">
                <a16:creationId xmlns:a16="http://schemas.microsoft.com/office/drawing/2014/main" id="{913B0433-2B6A-E9AA-03CE-E62A2EBA1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05" y="82330"/>
            <a:ext cx="880691" cy="9035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University of Minnesota Logo and symbol, meaning, history, PNG, brand">
            <a:extLst>
              <a:ext uri="{FF2B5EF4-FFF2-40B4-BE49-F238E27FC236}">
                <a16:creationId xmlns:a16="http://schemas.microsoft.com/office/drawing/2014/main" id="{5DCAE8E5-30A0-FF87-DE96-FD5EBD7C9F8B}"/>
              </a:ext>
            </a:extLst>
          </p:cNvPr>
          <p:cNvPicPr>
            <a:picLocks noChangeAspect="1"/>
          </p:cNvPicPr>
          <p:nvPr/>
        </p:nvPicPr>
        <p:blipFill>
          <a:blip r:embed="rId4"/>
          <a:stretch>
            <a:fillRect/>
          </a:stretch>
        </p:blipFill>
        <p:spPr>
          <a:xfrm>
            <a:off x="7595548" y="141481"/>
            <a:ext cx="1376958" cy="775097"/>
          </a:xfrm>
          <a:prstGeom prst="rect">
            <a:avLst/>
          </a:prstGeom>
        </p:spPr>
      </p:pic>
      <p:pic>
        <p:nvPicPr>
          <p:cNvPr id="4" name="Picture 3" descr="University of Michigan Logo and symbol, meaning, history, PNG, brand">
            <a:extLst>
              <a:ext uri="{FF2B5EF4-FFF2-40B4-BE49-F238E27FC236}">
                <a16:creationId xmlns:a16="http://schemas.microsoft.com/office/drawing/2014/main" id="{4AF15EA7-D20A-3D53-849D-F65C4CA88F63}"/>
              </a:ext>
            </a:extLst>
          </p:cNvPr>
          <p:cNvPicPr>
            <a:picLocks noChangeAspect="1"/>
          </p:cNvPicPr>
          <p:nvPr/>
        </p:nvPicPr>
        <p:blipFill>
          <a:blip r:embed="rId5"/>
          <a:stretch>
            <a:fillRect/>
          </a:stretch>
        </p:blipFill>
        <p:spPr>
          <a:xfrm>
            <a:off x="191095" y="3782615"/>
            <a:ext cx="1501974" cy="846535"/>
          </a:xfrm>
          <a:prstGeom prst="rect">
            <a:avLst/>
          </a:prstGeom>
        </p:spPr>
      </p:pic>
      <p:pic>
        <p:nvPicPr>
          <p:cNvPr id="6" name="Picture 5" descr="Cisco Logo PNG Vectors Free Download">
            <a:extLst>
              <a:ext uri="{FF2B5EF4-FFF2-40B4-BE49-F238E27FC236}">
                <a16:creationId xmlns:a16="http://schemas.microsoft.com/office/drawing/2014/main" id="{3AA47396-264B-CA03-20CB-EC73B2F9B2AB}"/>
              </a:ext>
            </a:extLst>
          </p:cNvPr>
          <p:cNvPicPr>
            <a:picLocks noChangeAspect="1"/>
          </p:cNvPicPr>
          <p:nvPr/>
        </p:nvPicPr>
        <p:blipFill>
          <a:blip r:embed="rId6"/>
          <a:srcRect l="-1954" t="23648" r="-326" b="22050"/>
          <a:stretch>
            <a:fillRect/>
          </a:stretch>
        </p:blipFill>
        <p:spPr>
          <a:xfrm>
            <a:off x="7825977" y="3786181"/>
            <a:ext cx="1216268" cy="677017"/>
          </a:xfrm>
          <a:prstGeom prst="rect">
            <a:avLst/>
          </a:prstGeom>
        </p:spPr>
      </p:pic>
      <p:sp>
        <p:nvSpPr>
          <p:cNvPr id="7" name="Scroll: Horizontal 6">
            <a:extLst>
              <a:ext uri="{FF2B5EF4-FFF2-40B4-BE49-F238E27FC236}">
                <a16:creationId xmlns:a16="http://schemas.microsoft.com/office/drawing/2014/main" id="{A4F38AC6-46FF-F2EF-43D0-724353BB0F37}"/>
              </a:ext>
            </a:extLst>
          </p:cNvPr>
          <p:cNvSpPr/>
          <p:nvPr/>
        </p:nvSpPr>
        <p:spPr>
          <a:xfrm>
            <a:off x="3369106" y="264623"/>
            <a:ext cx="2411451" cy="531467"/>
          </a:xfrm>
          <a:prstGeom prst="horizontalScroll">
            <a:avLst/>
          </a:prstGeom>
          <a:solidFill>
            <a:schemeClr val="bg1">
              <a:lumMod val="85000"/>
            </a:scheme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595959"/>
                </a:solidFill>
                <a:ea typeface="Calibri"/>
                <a:cs typeface="Calibri"/>
              </a:rPr>
              <a:t>CoNEXT'25 Hong Kong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0384-21A7-9608-741C-D1296AA91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E4396-67AB-BD7C-1DD1-39544D7D84B7}"/>
              </a:ext>
            </a:extLst>
          </p:cNvPr>
          <p:cNvSpPr>
            <a:spLocks noGrp="1"/>
          </p:cNvSpPr>
          <p:nvPr>
            <p:ph type="title"/>
          </p:nvPr>
        </p:nvSpPr>
        <p:spPr>
          <a:xfrm>
            <a:off x="311701" y="155643"/>
            <a:ext cx="4800248" cy="419007"/>
          </a:xfrm>
        </p:spPr>
        <p:txBody>
          <a:bodyPr>
            <a:noAutofit/>
          </a:bodyPr>
          <a:lstStyle/>
          <a:p>
            <a:r>
              <a:rPr lang="en-US" sz="2400" dirty="0">
                <a:latin typeface="+mj-lt"/>
              </a:rPr>
              <a:t>Issues with Legacy CM Procedures</a:t>
            </a:r>
          </a:p>
        </p:txBody>
      </p:sp>
      <p:sp>
        <p:nvSpPr>
          <p:cNvPr id="4" name="Slide Number Placeholder 3">
            <a:extLst>
              <a:ext uri="{FF2B5EF4-FFF2-40B4-BE49-F238E27FC236}">
                <a16:creationId xmlns:a16="http://schemas.microsoft.com/office/drawing/2014/main" id="{04140F34-98C0-DB5B-4E8B-894202ED6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10</a:t>
            </a:fld>
            <a:endParaRPr lang="en">
              <a:latin typeface="+mn-lt"/>
            </a:endParaRPr>
          </a:p>
        </p:txBody>
      </p:sp>
      <p:pic>
        <p:nvPicPr>
          <p:cNvPr id="25" name="Picture 24">
            <a:extLst>
              <a:ext uri="{FF2B5EF4-FFF2-40B4-BE49-F238E27FC236}">
                <a16:creationId xmlns:a16="http://schemas.microsoft.com/office/drawing/2014/main" id="{BEBD72FC-B976-29FB-87AD-1B4BF34F9D9A}"/>
              </a:ext>
            </a:extLst>
          </p:cNvPr>
          <p:cNvPicPr>
            <a:picLocks noChangeAspect="1"/>
          </p:cNvPicPr>
          <p:nvPr/>
        </p:nvPicPr>
        <p:blipFill>
          <a:blip r:embed="rId4"/>
          <a:stretch>
            <a:fillRect/>
          </a:stretch>
        </p:blipFill>
        <p:spPr>
          <a:xfrm>
            <a:off x="140095" y="820165"/>
            <a:ext cx="4617668" cy="1466923"/>
          </a:xfrm>
          <a:prstGeom prst="rect">
            <a:avLst/>
          </a:prstGeom>
        </p:spPr>
      </p:pic>
      <p:pic>
        <p:nvPicPr>
          <p:cNvPr id="26" name="Picture 25">
            <a:extLst>
              <a:ext uri="{FF2B5EF4-FFF2-40B4-BE49-F238E27FC236}">
                <a16:creationId xmlns:a16="http://schemas.microsoft.com/office/drawing/2014/main" id="{66D95C32-4647-B016-A6D7-CD3947726B18}"/>
              </a:ext>
            </a:extLst>
          </p:cNvPr>
          <p:cNvPicPr>
            <a:picLocks noChangeAspect="1"/>
          </p:cNvPicPr>
          <p:nvPr/>
        </p:nvPicPr>
        <p:blipFill>
          <a:blip r:embed="rId5"/>
          <a:stretch>
            <a:fillRect/>
          </a:stretch>
        </p:blipFill>
        <p:spPr>
          <a:xfrm>
            <a:off x="4482435" y="3391659"/>
            <a:ext cx="4263483" cy="1035938"/>
          </a:xfrm>
          <a:prstGeom prst="rect">
            <a:avLst/>
          </a:prstGeom>
        </p:spPr>
      </p:pic>
      <p:pic>
        <p:nvPicPr>
          <p:cNvPr id="27" name="Picture 26">
            <a:extLst>
              <a:ext uri="{FF2B5EF4-FFF2-40B4-BE49-F238E27FC236}">
                <a16:creationId xmlns:a16="http://schemas.microsoft.com/office/drawing/2014/main" id="{19797022-AF55-595C-069B-DACE9D747712}"/>
              </a:ext>
            </a:extLst>
          </p:cNvPr>
          <p:cNvPicPr>
            <a:picLocks noChangeAspect="1"/>
          </p:cNvPicPr>
          <p:nvPr/>
        </p:nvPicPr>
        <p:blipFill>
          <a:blip r:embed="rId6"/>
          <a:stretch>
            <a:fillRect/>
          </a:stretch>
        </p:blipFill>
        <p:spPr>
          <a:xfrm>
            <a:off x="0" y="3391659"/>
            <a:ext cx="4189534" cy="812516"/>
          </a:xfrm>
          <a:prstGeom prst="rect">
            <a:avLst/>
          </a:prstGeom>
        </p:spPr>
      </p:pic>
      <p:pic>
        <p:nvPicPr>
          <p:cNvPr id="28" name="Picture 27">
            <a:extLst>
              <a:ext uri="{FF2B5EF4-FFF2-40B4-BE49-F238E27FC236}">
                <a16:creationId xmlns:a16="http://schemas.microsoft.com/office/drawing/2014/main" id="{C41F1DA7-08F7-BC2E-E308-B70CAFFFE620}"/>
              </a:ext>
            </a:extLst>
          </p:cNvPr>
          <p:cNvPicPr>
            <a:picLocks noChangeAspect="1"/>
          </p:cNvPicPr>
          <p:nvPr/>
        </p:nvPicPr>
        <p:blipFill>
          <a:blip r:embed="rId7"/>
          <a:stretch>
            <a:fillRect/>
          </a:stretch>
        </p:blipFill>
        <p:spPr>
          <a:xfrm>
            <a:off x="4482435" y="1330028"/>
            <a:ext cx="4263483" cy="812517"/>
          </a:xfrm>
          <a:prstGeom prst="rect">
            <a:avLst/>
          </a:prstGeom>
        </p:spPr>
      </p:pic>
      <p:sp>
        <p:nvSpPr>
          <p:cNvPr id="23" name="Rectangle: Rounded Corners 22">
            <a:extLst>
              <a:ext uri="{FF2B5EF4-FFF2-40B4-BE49-F238E27FC236}">
                <a16:creationId xmlns:a16="http://schemas.microsoft.com/office/drawing/2014/main" id="{063E8BDA-E5D1-1878-E36D-2ECF064798C9}"/>
              </a:ext>
            </a:extLst>
          </p:cNvPr>
          <p:cNvSpPr/>
          <p:nvPr/>
        </p:nvSpPr>
        <p:spPr>
          <a:xfrm>
            <a:off x="1747643" y="2494687"/>
            <a:ext cx="5648714" cy="544830"/>
          </a:xfrm>
          <a:prstGeom prst="roundRect">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0" rIns="0" bIns="0" rtlCol="0" anchor="ctr">
            <a:spAutoFit/>
          </a:bodyPr>
          <a:lstStyle/>
          <a:p>
            <a:pPr algn="ctr"/>
            <a:r>
              <a:rPr lang="en-US" sz="1600" b="1" dirty="0">
                <a:solidFill>
                  <a:srgbClr val="C00000"/>
                </a:solidFill>
              </a:rPr>
              <a:t>Independent CM procedures lead to increased management complexity, misconfigurations and outages!</a:t>
            </a:r>
          </a:p>
        </p:txBody>
      </p:sp>
    </p:spTree>
    <p:custDataLst>
      <p:tags r:id="rId1"/>
    </p:custDataLst>
    <p:extLst>
      <p:ext uri="{BB962C8B-B14F-4D97-AF65-F5344CB8AC3E}">
        <p14:creationId xmlns:p14="http://schemas.microsoft.com/office/powerpoint/2010/main" val="113040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27"/>
                                        </p:tgtEl>
                                        <p:attrNameLst>
                                          <p:attrName>style.opacity</p:attrName>
                                        </p:attrNameLst>
                                      </p:cBhvr>
                                      <p:to>
                                        <p:strVal val="0.25"/>
                                      </p:to>
                                    </p:set>
                                    <p:animEffect filter="image" prLst="opacity: 0.25">
                                      <p:cBhvr rctx="IE">
                                        <p:cTn id="20" dur="indefinite"/>
                                        <p:tgtEl>
                                          <p:spTgt spid="27"/>
                                        </p:tgtEl>
                                      </p:cBhvr>
                                    </p:animEffect>
                                  </p:childTnLst>
                                </p:cTn>
                              </p:par>
                              <p:par>
                                <p:cTn id="21" presetID="9" presetClass="emph" presetSubtype="0" nodeType="withEffect">
                                  <p:stCondLst>
                                    <p:cond delay="0"/>
                                  </p:stCondLst>
                                  <p:childTnLst>
                                    <p:set>
                                      <p:cBhvr>
                                        <p:cTn id="22" dur="indefinite"/>
                                        <p:tgtEl>
                                          <p:spTgt spid="28"/>
                                        </p:tgtEl>
                                        <p:attrNameLst>
                                          <p:attrName>style.opacity</p:attrName>
                                        </p:attrNameLst>
                                      </p:cBhvr>
                                      <p:to>
                                        <p:strVal val="0.25"/>
                                      </p:to>
                                    </p:set>
                                    <p:animEffect filter="image" prLst="opacity: 0.25">
                                      <p:cBhvr rctx="IE">
                                        <p:cTn id="23" dur="indefinite"/>
                                        <p:tgtEl>
                                          <p:spTgt spid="28"/>
                                        </p:tgtEl>
                                      </p:cBhvr>
                                    </p:animEffect>
                                  </p:childTnLst>
                                </p:cTn>
                              </p:par>
                              <p:par>
                                <p:cTn id="24" presetID="9" presetClass="emph" presetSubtype="0" nodeType="withEffect">
                                  <p:stCondLst>
                                    <p:cond delay="0"/>
                                  </p:stCondLst>
                                  <p:childTnLst>
                                    <p:set>
                                      <p:cBhvr>
                                        <p:cTn id="25" dur="indefinite"/>
                                        <p:tgtEl>
                                          <p:spTgt spid="25"/>
                                        </p:tgtEl>
                                        <p:attrNameLst>
                                          <p:attrName>style.opacity</p:attrName>
                                        </p:attrNameLst>
                                      </p:cBhvr>
                                      <p:to>
                                        <p:strVal val="0.25"/>
                                      </p:to>
                                    </p:set>
                                    <p:animEffect filter="image" prLst="opacity: 0.25">
                                      <p:cBhvr rctx="IE">
                                        <p:cTn id="26" dur="indefinite"/>
                                        <p:tgtEl>
                                          <p:spTgt spid="25"/>
                                        </p:tgtEl>
                                      </p:cBhvr>
                                    </p:animEffect>
                                  </p:childTnLst>
                                </p:cTn>
                              </p:par>
                              <p:par>
                                <p:cTn id="27" presetID="9" presetClass="emph" presetSubtype="0" nodeType="withEffect">
                                  <p:stCondLst>
                                    <p:cond delay="0"/>
                                  </p:stCondLst>
                                  <p:childTnLst>
                                    <p:set>
                                      <p:cBhvr>
                                        <p:cTn id="28" dur="indefinite"/>
                                        <p:tgtEl>
                                          <p:spTgt spid="26"/>
                                        </p:tgtEl>
                                        <p:attrNameLst>
                                          <p:attrName>style.opacity</p:attrName>
                                        </p:attrNameLst>
                                      </p:cBhvr>
                                      <p:to>
                                        <p:strVal val="0.25"/>
                                      </p:to>
                                    </p:set>
                                    <p:animEffect filter="image" prLst="opacity: 0.25">
                                      <p:cBhvr rctx="IE">
                                        <p:cTn id="29" dur="indefinite"/>
                                        <p:tgtEl>
                                          <p:spTgt spid="26"/>
                                        </p:tgtEl>
                                      </p:cBhvr>
                                    </p:animEffec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56E93-3301-CCD1-9420-9F157096B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2D168-6994-375F-8F53-F68C12799438}"/>
              </a:ext>
            </a:extLst>
          </p:cNvPr>
          <p:cNvSpPr>
            <a:spLocks noGrp="1"/>
          </p:cNvSpPr>
          <p:nvPr>
            <p:ph type="title"/>
          </p:nvPr>
        </p:nvSpPr>
        <p:spPr>
          <a:xfrm>
            <a:off x="1301182" y="160004"/>
            <a:ext cx="7401525" cy="589862"/>
          </a:xfrm>
        </p:spPr>
        <p:txBody>
          <a:bodyPr>
            <a:noAutofit/>
          </a:bodyPr>
          <a:lstStyle/>
          <a:p>
            <a:pPr algn="r"/>
            <a:r>
              <a:rPr lang="en-US" sz="2400" dirty="0">
                <a:latin typeface="+mj-lt"/>
              </a:rPr>
              <a:t>Performance-driven Connectivity Management through </a:t>
            </a:r>
            <a:r>
              <a:rPr lang="en-US" sz="2400" u="sng" dirty="0">
                <a:latin typeface="+mj-lt"/>
              </a:rPr>
              <a:t>Abstraction</a:t>
            </a:r>
            <a:r>
              <a:rPr lang="en-US" sz="2400" dirty="0">
                <a:latin typeface="+mj-lt"/>
              </a:rPr>
              <a:t>!</a:t>
            </a:r>
          </a:p>
        </p:txBody>
      </p:sp>
      <p:sp>
        <p:nvSpPr>
          <p:cNvPr id="4" name="Slide Number Placeholder 3">
            <a:extLst>
              <a:ext uri="{FF2B5EF4-FFF2-40B4-BE49-F238E27FC236}">
                <a16:creationId xmlns:a16="http://schemas.microsoft.com/office/drawing/2014/main" id="{76240992-9C6F-EF86-01D0-EF6559DDF3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11</a:t>
            </a:fld>
            <a:endParaRPr lang="en">
              <a:latin typeface="+mn-lt"/>
            </a:endParaRPr>
          </a:p>
        </p:txBody>
      </p:sp>
      <p:grpSp>
        <p:nvGrpSpPr>
          <p:cNvPr id="23" name="Group 22">
            <a:extLst>
              <a:ext uri="{FF2B5EF4-FFF2-40B4-BE49-F238E27FC236}">
                <a16:creationId xmlns:a16="http://schemas.microsoft.com/office/drawing/2014/main" id="{8C3E5D26-1781-DC27-A51A-C25015730CAB}"/>
              </a:ext>
            </a:extLst>
          </p:cNvPr>
          <p:cNvGrpSpPr/>
          <p:nvPr/>
        </p:nvGrpSpPr>
        <p:grpSpPr>
          <a:xfrm>
            <a:off x="17948" y="3532672"/>
            <a:ext cx="8675768" cy="442674"/>
            <a:chOff x="17948" y="3532672"/>
            <a:chExt cx="8675768" cy="442674"/>
          </a:xfrm>
        </p:grpSpPr>
        <p:sp>
          <p:nvSpPr>
            <p:cNvPr id="3" name="TextBox 2">
              <a:extLst>
                <a:ext uri="{FF2B5EF4-FFF2-40B4-BE49-F238E27FC236}">
                  <a16:creationId xmlns:a16="http://schemas.microsoft.com/office/drawing/2014/main" id="{4AF1802A-F3B8-1F67-AFF6-497A2745F0DD}"/>
                </a:ext>
              </a:extLst>
            </p:cNvPr>
            <p:cNvSpPr txBox="1"/>
            <p:nvPr/>
          </p:nvSpPr>
          <p:spPr>
            <a:xfrm>
              <a:off x="17948" y="3532672"/>
              <a:ext cx="1875850" cy="442674"/>
            </a:xfrm>
            <a:prstGeom prst="roundRect">
              <a:avLst/>
            </a:prstGeom>
            <a:noFill/>
          </p:spPr>
          <p:txBody>
            <a:bodyPr wrap="square" rtlCol="0">
              <a:spAutoFit/>
            </a:bodyPr>
            <a:lstStyle/>
            <a:p>
              <a:pPr algn="ctr">
                <a:buClrTx/>
                <a:buFontTx/>
                <a:buNone/>
              </a:pPr>
              <a:r>
                <a:rPr lang="en-US" sz="2000" b="1" kern="1200" dirty="0">
                  <a:solidFill>
                    <a:prstClr val="black"/>
                  </a:solidFill>
                  <a:latin typeface="+mn-lt"/>
                  <a:ea typeface="+mn-ea"/>
                  <a:cs typeface="+mn-cs"/>
                </a:rPr>
                <a:t>CM Procedures</a:t>
              </a:r>
            </a:p>
          </p:txBody>
        </p:sp>
        <p:sp>
          <p:nvSpPr>
            <p:cNvPr id="5" name="TextBox 4">
              <a:extLst>
                <a:ext uri="{FF2B5EF4-FFF2-40B4-BE49-F238E27FC236}">
                  <a16:creationId xmlns:a16="http://schemas.microsoft.com/office/drawing/2014/main" id="{A7514ACC-39DE-DC97-720D-5785AF7A7EEE}"/>
                </a:ext>
              </a:extLst>
            </p:cNvPr>
            <p:cNvSpPr txBox="1"/>
            <p:nvPr/>
          </p:nvSpPr>
          <p:spPr>
            <a:xfrm>
              <a:off x="5540499" y="3532672"/>
              <a:ext cx="1017276" cy="408623"/>
            </a:xfrm>
            <a:prstGeom prst="roundRect">
              <a:avLst/>
            </a:prstGeom>
            <a:solidFill>
              <a:schemeClr val="accent2">
                <a:lumMod val="20000"/>
                <a:lumOff val="80000"/>
              </a:schemeClr>
            </a:solidFill>
            <a:ln w="19050">
              <a:solidFill>
                <a:schemeClr val="accent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CA/DC</a:t>
              </a:r>
            </a:p>
          </p:txBody>
        </p:sp>
        <p:sp>
          <p:nvSpPr>
            <p:cNvPr id="6" name="TextBox 5">
              <a:extLst>
                <a:ext uri="{FF2B5EF4-FFF2-40B4-BE49-F238E27FC236}">
                  <a16:creationId xmlns:a16="http://schemas.microsoft.com/office/drawing/2014/main" id="{7DFA76CA-2EFE-05E8-D474-450F807DC5C8}"/>
                </a:ext>
              </a:extLst>
            </p:cNvPr>
            <p:cNvSpPr txBox="1"/>
            <p:nvPr/>
          </p:nvSpPr>
          <p:spPr>
            <a:xfrm>
              <a:off x="3404558" y="3532674"/>
              <a:ext cx="1889199" cy="408623"/>
            </a:xfrm>
            <a:prstGeom prst="roundRect">
              <a:avLst/>
            </a:prstGeom>
            <a:solidFill>
              <a:schemeClr val="accent2">
                <a:lumMod val="20000"/>
                <a:lumOff val="80000"/>
              </a:schemeClr>
            </a:solidFill>
            <a:ln w="19050">
              <a:solidFill>
                <a:schemeClr val="accent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7" name="TextBox 6">
              <a:extLst>
                <a:ext uri="{FF2B5EF4-FFF2-40B4-BE49-F238E27FC236}">
                  <a16:creationId xmlns:a16="http://schemas.microsoft.com/office/drawing/2014/main" id="{5020201C-EA55-F4C1-22DD-59195CF502A7}"/>
                </a:ext>
              </a:extLst>
            </p:cNvPr>
            <p:cNvSpPr txBox="1"/>
            <p:nvPr/>
          </p:nvSpPr>
          <p:spPr>
            <a:xfrm>
              <a:off x="2001356" y="3532675"/>
              <a:ext cx="1156460" cy="408623"/>
            </a:xfrm>
            <a:prstGeom prst="roundRect">
              <a:avLst/>
            </a:prstGeom>
            <a:solidFill>
              <a:schemeClr val="accent2">
                <a:lumMod val="20000"/>
                <a:lumOff val="80000"/>
              </a:schemeClr>
            </a:solidFill>
            <a:ln w="19050">
              <a:solidFill>
                <a:schemeClr val="accent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Handover</a:t>
              </a:r>
            </a:p>
          </p:txBody>
        </p:sp>
        <p:sp>
          <p:nvSpPr>
            <p:cNvPr id="8" name="TextBox 7">
              <a:extLst>
                <a:ext uri="{FF2B5EF4-FFF2-40B4-BE49-F238E27FC236}">
                  <a16:creationId xmlns:a16="http://schemas.microsoft.com/office/drawing/2014/main" id="{DE6F850B-1542-D868-8F93-98DD43EAEF59}"/>
                </a:ext>
              </a:extLst>
            </p:cNvPr>
            <p:cNvSpPr txBox="1"/>
            <p:nvPr/>
          </p:nvSpPr>
          <p:spPr>
            <a:xfrm>
              <a:off x="6804517" y="3532672"/>
              <a:ext cx="1889199" cy="408623"/>
            </a:xfrm>
            <a:prstGeom prst="roundRect">
              <a:avLst/>
            </a:prstGeom>
            <a:solidFill>
              <a:schemeClr val="accent2">
                <a:lumMod val="20000"/>
                <a:lumOff val="80000"/>
              </a:schemeClr>
            </a:solidFill>
            <a:ln w="19050">
              <a:solidFill>
                <a:schemeClr val="accent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Load Balancing</a:t>
              </a:r>
            </a:p>
          </p:txBody>
        </p:sp>
      </p:grpSp>
      <p:grpSp>
        <p:nvGrpSpPr>
          <p:cNvPr id="22" name="Group 21">
            <a:extLst>
              <a:ext uri="{FF2B5EF4-FFF2-40B4-BE49-F238E27FC236}">
                <a16:creationId xmlns:a16="http://schemas.microsoft.com/office/drawing/2014/main" id="{29E5CEC9-AF35-660E-E55D-380F9A707892}"/>
              </a:ext>
            </a:extLst>
          </p:cNvPr>
          <p:cNvGrpSpPr/>
          <p:nvPr/>
        </p:nvGrpSpPr>
        <p:grpSpPr>
          <a:xfrm>
            <a:off x="17948" y="2210025"/>
            <a:ext cx="7960668" cy="715089"/>
            <a:chOff x="44823" y="1994283"/>
            <a:chExt cx="7960668" cy="715089"/>
          </a:xfrm>
        </p:grpSpPr>
        <p:sp>
          <p:nvSpPr>
            <p:cNvPr id="11" name="TextBox 10">
              <a:extLst>
                <a:ext uri="{FF2B5EF4-FFF2-40B4-BE49-F238E27FC236}">
                  <a16:creationId xmlns:a16="http://schemas.microsoft.com/office/drawing/2014/main" id="{EB151416-75E9-9241-0F98-37F214418016}"/>
                </a:ext>
              </a:extLst>
            </p:cNvPr>
            <p:cNvSpPr txBox="1"/>
            <p:nvPr/>
          </p:nvSpPr>
          <p:spPr>
            <a:xfrm>
              <a:off x="44823" y="1994283"/>
              <a:ext cx="1786203" cy="715089"/>
            </a:xfrm>
            <a:prstGeom prst="roundRect">
              <a:avLst/>
            </a:prstGeom>
            <a:noFill/>
          </p:spPr>
          <p:txBody>
            <a:bodyPr wrap="square" rtlCol="0">
              <a:spAutoFit/>
            </a:bodyPr>
            <a:lstStyle/>
            <a:p>
              <a:pPr algn="ctr">
                <a:buClrTx/>
                <a:buFontTx/>
                <a:buNone/>
              </a:pPr>
              <a:r>
                <a:rPr lang="en-US" sz="2000" b="1" kern="1200" dirty="0">
                  <a:solidFill>
                    <a:prstClr val="black"/>
                  </a:solidFill>
                  <a:latin typeface="+mn-lt"/>
                  <a:ea typeface="+mn-ea"/>
                  <a:cs typeface="+mn-cs"/>
                </a:rPr>
                <a:t>Actions</a:t>
              </a:r>
            </a:p>
            <a:p>
              <a:pPr algn="ctr">
                <a:buClrTx/>
                <a:buFontTx/>
                <a:buNone/>
              </a:pPr>
              <a:r>
                <a:rPr lang="en-US" sz="1600" b="1" kern="1200" dirty="0">
                  <a:solidFill>
                    <a:prstClr val="black"/>
                  </a:solidFill>
                  <a:latin typeface="+mn-lt"/>
                  <a:ea typeface="+mn-ea"/>
                  <a:cs typeface="+mn-cs"/>
                </a:rPr>
                <a:t>(UE’s perspective)</a:t>
              </a:r>
            </a:p>
          </p:txBody>
        </p:sp>
        <p:sp>
          <p:nvSpPr>
            <p:cNvPr id="12" name="TextBox 11">
              <a:extLst>
                <a:ext uri="{FF2B5EF4-FFF2-40B4-BE49-F238E27FC236}">
                  <a16:creationId xmlns:a16="http://schemas.microsoft.com/office/drawing/2014/main" id="{E1C6EFA3-CD17-C87A-10A9-E771B5659FBF}"/>
                </a:ext>
              </a:extLst>
            </p:cNvPr>
            <p:cNvSpPr txBox="1"/>
            <p:nvPr/>
          </p:nvSpPr>
          <p:spPr>
            <a:xfrm>
              <a:off x="2743194" y="2137136"/>
              <a:ext cx="1156460" cy="408623"/>
            </a:xfrm>
            <a:prstGeom prst="roundRect">
              <a:avLst/>
            </a:prstGeom>
            <a:solidFill>
              <a:schemeClr val="accent1">
                <a:lumMod val="20000"/>
                <a:lumOff val="80000"/>
              </a:schemeClr>
            </a:solidFill>
            <a:ln w="19050">
              <a:solidFill>
                <a:schemeClr val="accent1">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Add Cell</a:t>
              </a:r>
            </a:p>
          </p:txBody>
        </p:sp>
        <p:sp>
          <p:nvSpPr>
            <p:cNvPr id="13" name="TextBox 12">
              <a:extLst>
                <a:ext uri="{FF2B5EF4-FFF2-40B4-BE49-F238E27FC236}">
                  <a16:creationId xmlns:a16="http://schemas.microsoft.com/office/drawing/2014/main" id="{25076BE3-D9FA-384A-D14E-6A5FBB6F944C}"/>
                </a:ext>
              </a:extLst>
            </p:cNvPr>
            <p:cNvSpPr txBox="1"/>
            <p:nvPr/>
          </p:nvSpPr>
          <p:spPr>
            <a:xfrm>
              <a:off x="4442104" y="2137137"/>
              <a:ext cx="1573221" cy="408623"/>
            </a:xfrm>
            <a:prstGeom prst="roundRect">
              <a:avLst/>
            </a:prstGeom>
            <a:solidFill>
              <a:schemeClr val="accent1">
                <a:lumMod val="20000"/>
                <a:lumOff val="80000"/>
              </a:schemeClr>
            </a:solidFill>
            <a:ln w="19050">
              <a:solidFill>
                <a:schemeClr val="accent1">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Modify Cell</a:t>
              </a:r>
            </a:p>
          </p:txBody>
        </p:sp>
        <p:sp>
          <p:nvSpPr>
            <p:cNvPr id="14" name="TextBox 13">
              <a:extLst>
                <a:ext uri="{FF2B5EF4-FFF2-40B4-BE49-F238E27FC236}">
                  <a16:creationId xmlns:a16="http://schemas.microsoft.com/office/drawing/2014/main" id="{8284618C-F4E3-47F3-F763-0E3484475AC6}"/>
                </a:ext>
              </a:extLst>
            </p:cNvPr>
            <p:cNvSpPr txBox="1"/>
            <p:nvPr/>
          </p:nvSpPr>
          <p:spPr>
            <a:xfrm>
              <a:off x="6557775" y="2137136"/>
              <a:ext cx="1447716" cy="408623"/>
            </a:xfrm>
            <a:prstGeom prst="roundRect">
              <a:avLst/>
            </a:prstGeom>
            <a:solidFill>
              <a:schemeClr val="accent1">
                <a:lumMod val="20000"/>
                <a:lumOff val="80000"/>
              </a:schemeClr>
            </a:solidFill>
            <a:ln w="19050">
              <a:solidFill>
                <a:schemeClr val="accent1">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Remove Cell</a:t>
              </a:r>
            </a:p>
          </p:txBody>
        </p:sp>
      </p:grpSp>
      <p:sp>
        <p:nvSpPr>
          <p:cNvPr id="15" name="TextBox 14">
            <a:extLst>
              <a:ext uri="{FF2B5EF4-FFF2-40B4-BE49-F238E27FC236}">
                <a16:creationId xmlns:a16="http://schemas.microsoft.com/office/drawing/2014/main" id="{194465E0-2D71-3656-A0FA-678D26CA8814}"/>
              </a:ext>
            </a:extLst>
          </p:cNvPr>
          <p:cNvSpPr txBox="1"/>
          <p:nvPr/>
        </p:nvSpPr>
        <p:spPr>
          <a:xfrm>
            <a:off x="355219" y="1159796"/>
            <a:ext cx="1165412" cy="442674"/>
          </a:xfrm>
          <a:prstGeom prst="roundRect">
            <a:avLst/>
          </a:prstGeom>
          <a:noFill/>
        </p:spPr>
        <p:txBody>
          <a:bodyPr wrap="square" rtlCol="0">
            <a:spAutoFit/>
          </a:bodyPr>
          <a:lstStyle/>
          <a:p>
            <a:pPr algn="ctr">
              <a:buClrTx/>
              <a:buFontTx/>
              <a:buNone/>
            </a:pPr>
            <a:r>
              <a:rPr lang="en-US" sz="2000" b="1" kern="1200" dirty="0">
                <a:solidFill>
                  <a:prstClr val="black"/>
                </a:solidFill>
                <a:latin typeface="+mn-lt"/>
                <a:ea typeface="+mn-ea"/>
                <a:cs typeface="+mn-cs"/>
              </a:rPr>
              <a:t>Criteria</a:t>
            </a:r>
            <a:endParaRPr lang="en-US" sz="1600" b="1" kern="1200" dirty="0">
              <a:solidFill>
                <a:prstClr val="black"/>
              </a:solidFill>
              <a:latin typeface="+mn-lt"/>
              <a:ea typeface="+mn-ea"/>
              <a:cs typeface="+mn-cs"/>
            </a:endParaRPr>
          </a:p>
        </p:txBody>
      </p:sp>
      <p:sp>
        <p:nvSpPr>
          <p:cNvPr id="16" name="TextBox 15">
            <a:extLst>
              <a:ext uri="{FF2B5EF4-FFF2-40B4-BE49-F238E27FC236}">
                <a16:creationId xmlns:a16="http://schemas.microsoft.com/office/drawing/2014/main" id="{937C2CD8-2EFD-7CC5-7191-DE468DA8C874}"/>
              </a:ext>
            </a:extLst>
          </p:cNvPr>
          <p:cNvSpPr txBox="1"/>
          <p:nvPr/>
        </p:nvSpPr>
        <p:spPr>
          <a:xfrm>
            <a:off x="2001356" y="1193847"/>
            <a:ext cx="1342479" cy="408623"/>
          </a:xfrm>
          <a:prstGeom prst="roundRect">
            <a:avLst/>
          </a:prstGeom>
          <a:solidFill>
            <a:schemeClr val="accent6">
              <a:lumMod val="20000"/>
              <a:lumOff val="80000"/>
            </a:schemeClr>
          </a:solidFill>
          <a:ln w="19050">
            <a:solidFill>
              <a:schemeClr val="accent6">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Link Quality</a:t>
            </a:r>
          </a:p>
        </p:txBody>
      </p:sp>
      <p:sp>
        <p:nvSpPr>
          <p:cNvPr id="17" name="TextBox 16">
            <a:extLst>
              <a:ext uri="{FF2B5EF4-FFF2-40B4-BE49-F238E27FC236}">
                <a16:creationId xmlns:a16="http://schemas.microsoft.com/office/drawing/2014/main" id="{E946101D-85FF-3ADC-541B-2D0EBBD689A9}"/>
              </a:ext>
            </a:extLst>
          </p:cNvPr>
          <p:cNvSpPr txBox="1"/>
          <p:nvPr/>
        </p:nvSpPr>
        <p:spPr>
          <a:xfrm>
            <a:off x="3561209" y="1193847"/>
            <a:ext cx="1342479" cy="408623"/>
          </a:xfrm>
          <a:prstGeom prst="roundRect">
            <a:avLst/>
          </a:prstGeom>
          <a:solidFill>
            <a:schemeClr val="accent6">
              <a:lumMod val="20000"/>
              <a:lumOff val="80000"/>
            </a:schemeClr>
          </a:solidFill>
          <a:ln w="19050">
            <a:solidFill>
              <a:schemeClr val="accent6">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Throughput</a:t>
            </a:r>
          </a:p>
        </p:txBody>
      </p:sp>
      <p:sp>
        <p:nvSpPr>
          <p:cNvPr id="18" name="TextBox 17">
            <a:extLst>
              <a:ext uri="{FF2B5EF4-FFF2-40B4-BE49-F238E27FC236}">
                <a16:creationId xmlns:a16="http://schemas.microsoft.com/office/drawing/2014/main" id="{3080810C-E31D-D858-9353-0DF0CD397582}"/>
              </a:ext>
            </a:extLst>
          </p:cNvPr>
          <p:cNvSpPr txBox="1"/>
          <p:nvPr/>
        </p:nvSpPr>
        <p:spPr>
          <a:xfrm>
            <a:off x="6326719" y="1193845"/>
            <a:ext cx="880896" cy="408623"/>
          </a:xfrm>
          <a:prstGeom prst="roundRect">
            <a:avLst/>
          </a:prstGeom>
          <a:solidFill>
            <a:schemeClr val="accent6">
              <a:lumMod val="20000"/>
              <a:lumOff val="80000"/>
            </a:schemeClr>
          </a:solidFill>
          <a:ln w="19050">
            <a:solidFill>
              <a:schemeClr val="accent6">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Energy</a:t>
            </a:r>
          </a:p>
        </p:txBody>
      </p:sp>
      <p:sp>
        <p:nvSpPr>
          <p:cNvPr id="19" name="TextBox 18">
            <a:extLst>
              <a:ext uri="{FF2B5EF4-FFF2-40B4-BE49-F238E27FC236}">
                <a16:creationId xmlns:a16="http://schemas.microsoft.com/office/drawing/2014/main" id="{F6C57FBB-0630-EB7C-B856-D67E31BB30CB}"/>
              </a:ext>
            </a:extLst>
          </p:cNvPr>
          <p:cNvSpPr txBox="1"/>
          <p:nvPr/>
        </p:nvSpPr>
        <p:spPr>
          <a:xfrm>
            <a:off x="5121061" y="1193846"/>
            <a:ext cx="988285" cy="408623"/>
          </a:xfrm>
          <a:prstGeom prst="roundRect">
            <a:avLst/>
          </a:prstGeom>
          <a:solidFill>
            <a:schemeClr val="accent6">
              <a:lumMod val="20000"/>
              <a:lumOff val="80000"/>
            </a:schemeClr>
          </a:solidFill>
          <a:ln w="19050">
            <a:solidFill>
              <a:schemeClr val="accent6">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Latency</a:t>
            </a:r>
          </a:p>
        </p:txBody>
      </p:sp>
      <p:sp>
        <p:nvSpPr>
          <p:cNvPr id="20" name="TextBox 19">
            <a:extLst>
              <a:ext uri="{FF2B5EF4-FFF2-40B4-BE49-F238E27FC236}">
                <a16:creationId xmlns:a16="http://schemas.microsoft.com/office/drawing/2014/main" id="{6F2924C7-5439-9EBC-E2E1-62EF1648EC06}"/>
              </a:ext>
            </a:extLst>
          </p:cNvPr>
          <p:cNvSpPr txBox="1"/>
          <p:nvPr/>
        </p:nvSpPr>
        <p:spPr>
          <a:xfrm>
            <a:off x="7424988" y="1193845"/>
            <a:ext cx="1268728" cy="408623"/>
          </a:xfrm>
          <a:prstGeom prst="roundRect">
            <a:avLst/>
          </a:prstGeom>
          <a:solidFill>
            <a:schemeClr val="accent6">
              <a:lumMod val="20000"/>
              <a:lumOff val="80000"/>
            </a:schemeClr>
          </a:solidFill>
          <a:ln w="19050">
            <a:solidFill>
              <a:schemeClr val="accent6">
                <a:lumMod val="75000"/>
              </a:schemeClr>
            </a:solidFill>
          </a:ln>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ML Reward</a:t>
            </a:r>
          </a:p>
        </p:txBody>
      </p:sp>
      <p:pic>
        <p:nvPicPr>
          <p:cNvPr id="24" name="Picture 23" descr="A hand holding a light bulb&#10;&#10;AI-generated content may be incorrect.">
            <a:extLst>
              <a:ext uri="{FF2B5EF4-FFF2-40B4-BE49-F238E27FC236}">
                <a16:creationId xmlns:a16="http://schemas.microsoft.com/office/drawing/2014/main" id="{0CB60E99-1FEC-D181-5676-87B191EAE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78" y="41064"/>
            <a:ext cx="827741" cy="827741"/>
          </a:xfrm>
          <a:prstGeom prst="rect">
            <a:avLst/>
          </a:prstGeom>
        </p:spPr>
      </p:pic>
      <p:cxnSp>
        <p:nvCxnSpPr>
          <p:cNvPr id="25" name="Straight Connector 24">
            <a:extLst>
              <a:ext uri="{FF2B5EF4-FFF2-40B4-BE49-F238E27FC236}">
                <a16:creationId xmlns:a16="http://schemas.microsoft.com/office/drawing/2014/main" id="{6C33A689-FEC7-3F95-4C11-998845766CE4}"/>
              </a:ext>
            </a:extLst>
          </p:cNvPr>
          <p:cNvCxnSpPr>
            <a:cxnSpLocks/>
          </p:cNvCxnSpPr>
          <p:nvPr/>
        </p:nvCxnSpPr>
        <p:spPr>
          <a:xfrm>
            <a:off x="2301869" y="3130488"/>
            <a:ext cx="6107025" cy="0"/>
          </a:xfrm>
          <a:prstGeom prst="line">
            <a:avLst/>
          </a:prstGeom>
          <a:noFill/>
          <a:ln w="3810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cxnSp>
      <p:cxnSp>
        <p:nvCxnSpPr>
          <p:cNvPr id="26" name="Straight Connector 25">
            <a:extLst>
              <a:ext uri="{FF2B5EF4-FFF2-40B4-BE49-F238E27FC236}">
                <a16:creationId xmlns:a16="http://schemas.microsoft.com/office/drawing/2014/main" id="{D9902C23-FB1B-C060-4A4D-BEC257515E6E}"/>
              </a:ext>
            </a:extLst>
          </p:cNvPr>
          <p:cNvCxnSpPr>
            <a:cxnSpLocks/>
          </p:cNvCxnSpPr>
          <p:nvPr/>
        </p:nvCxnSpPr>
        <p:spPr>
          <a:xfrm>
            <a:off x="2285214" y="2009899"/>
            <a:ext cx="6069892" cy="0"/>
          </a:xfrm>
          <a:prstGeom prst="line">
            <a:avLst/>
          </a:prstGeom>
          <a:noFill/>
          <a:ln w="3810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cxnSp>
    </p:spTree>
    <p:custDataLst>
      <p:tags r:id="rId1"/>
    </p:custDataLst>
    <p:extLst>
      <p:ext uri="{BB962C8B-B14F-4D97-AF65-F5344CB8AC3E}">
        <p14:creationId xmlns:p14="http://schemas.microsoft.com/office/powerpoint/2010/main" val="95850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56E6-1614-9CCE-B308-B0E052BC2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A033A-73A7-8430-451C-0FEBFF8B9A52}"/>
              </a:ext>
            </a:extLst>
          </p:cNvPr>
          <p:cNvSpPr>
            <a:spLocks noGrp="1"/>
          </p:cNvSpPr>
          <p:nvPr>
            <p:ph type="title"/>
          </p:nvPr>
        </p:nvSpPr>
        <p:spPr>
          <a:xfrm>
            <a:off x="311700" y="155643"/>
            <a:ext cx="8491641" cy="419007"/>
          </a:xfrm>
        </p:spPr>
        <p:txBody>
          <a:bodyPr>
            <a:noAutofit/>
          </a:bodyPr>
          <a:lstStyle/>
          <a:p>
            <a:r>
              <a:rPr lang="en-US" sz="2400" dirty="0">
                <a:latin typeface="+mj-lt"/>
              </a:rPr>
              <a:t>Rationale for Performance-driven Connectivity Management</a:t>
            </a:r>
          </a:p>
        </p:txBody>
      </p:sp>
      <p:sp>
        <p:nvSpPr>
          <p:cNvPr id="4" name="Slide Number Placeholder 3">
            <a:extLst>
              <a:ext uri="{FF2B5EF4-FFF2-40B4-BE49-F238E27FC236}">
                <a16:creationId xmlns:a16="http://schemas.microsoft.com/office/drawing/2014/main" id="{0E367957-3A97-AE69-5E4D-FAB7E07592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12</a:t>
            </a:fld>
            <a:endParaRPr lang="en">
              <a:latin typeface="+mn-lt"/>
            </a:endParaRPr>
          </a:p>
        </p:txBody>
      </p:sp>
      <p:sp>
        <p:nvSpPr>
          <p:cNvPr id="3" name="Rectangle: Rounded Corners 2">
            <a:extLst>
              <a:ext uri="{FF2B5EF4-FFF2-40B4-BE49-F238E27FC236}">
                <a16:creationId xmlns:a16="http://schemas.microsoft.com/office/drawing/2014/main" id="{00A97C8A-D9ED-027D-9C66-65BF2C5E50EC}"/>
              </a:ext>
            </a:extLst>
          </p:cNvPr>
          <p:cNvSpPr/>
          <p:nvPr/>
        </p:nvSpPr>
        <p:spPr>
          <a:xfrm>
            <a:off x="1573306" y="3503195"/>
            <a:ext cx="5997388" cy="817245"/>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0" rIns="0" bIns="0" rtlCol="0" anchor="ctr">
            <a:spAutoFit/>
          </a:bodyPr>
          <a:lstStyle/>
          <a:p>
            <a:pPr marL="285750" indent="-285750">
              <a:buBlip>
                <a:blip r:embed="rId4"/>
              </a:buBlip>
            </a:pPr>
            <a:r>
              <a:rPr lang="en-US" sz="1600" b="1" dirty="0">
                <a:solidFill>
                  <a:schemeClr val="tx1"/>
                </a:solidFill>
              </a:rPr>
              <a:t>Wide availability and heterogeneity of cell deployments</a:t>
            </a:r>
          </a:p>
          <a:p>
            <a:pPr marL="285750" indent="-285750">
              <a:buBlip>
                <a:blip r:embed="rId4"/>
              </a:buBlip>
            </a:pPr>
            <a:r>
              <a:rPr lang="en-US" sz="1600" b="1" dirty="0">
                <a:solidFill>
                  <a:schemeClr val="tx1"/>
                </a:solidFill>
              </a:rPr>
              <a:t>Untapped performance gains</a:t>
            </a:r>
          </a:p>
          <a:p>
            <a:pPr marL="285750" indent="-285750">
              <a:buBlip>
                <a:blip r:embed="rId4"/>
              </a:buBlip>
            </a:pPr>
            <a:r>
              <a:rPr lang="en-US" sz="1600" b="1" dirty="0">
                <a:solidFill>
                  <a:schemeClr val="tx1"/>
                </a:solidFill>
              </a:rPr>
              <a:t>Recent shift in trends (smarter connectivity management)</a:t>
            </a:r>
          </a:p>
        </p:txBody>
      </p:sp>
      <p:pic>
        <p:nvPicPr>
          <p:cNvPr id="5" name="Picture 4" descr="A graph showing different colored lines&#10;&#10;AI-generated content may be incorrect.">
            <a:extLst>
              <a:ext uri="{FF2B5EF4-FFF2-40B4-BE49-F238E27FC236}">
                <a16:creationId xmlns:a16="http://schemas.microsoft.com/office/drawing/2014/main" id="{618F0349-4BD7-86E3-0B9A-7C8A85F97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94" y="906727"/>
            <a:ext cx="3053690" cy="1371269"/>
          </a:xfrm>
          <a:prstGeom prst="rect">
            <a:avLst/>
          </a:prstGeom>
        </p:spPr>
      </p:pic>
      <p:sp>
        <p:nvSpPr>
          <p:cNvPr id="7" name="TextBox 6">
            <a:extLst>
              <a:ext uri="{FF2B5EF4-FFF2-40B4-BE49-F238E27FC236}">
                <a16:creationId xmlns:a16="http://schemas.microsoft.com/office/drawing/2014/main" id="{28D711E1-6703-F646-271E-C7287E2F5ADC}"/>
              </a:ext>
            </a:extLst>
          </p:cNvPr>
          <p:cNvSpPr txBox="1"/>
          <p:nvPr/>
        </p:nvSpPr>
        <p:spPr>
          <a:xfrm>
            <a:off x="4043503" y="2427388"/>
            <a:ext cx="2025604" cy="578882"/>
          </a:xfrm>
          <a:prstGeom prst="roundRect">
            <a:avLst/>
          </a:prstGeom>
          <a:solidFill>
            <a:schemeClr val="bg1">
              <a:lumMod val="85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mn-lt"/>
                <a:ea typeface="+mn-ea"/>
                <a:cs typeface="+mn-cs"/>
              </a:rPr>
              <a:t>up to 70% performance boost is possible</a:t>
            </a:r>
          </a:p>
        </p:txBody>
      </p:sp>
      <p:sp>
        <p:nvSpPr>
          <p:cNvPr id="8" name="TextBox 7">
            <a:extLst>
              <a:ext uri="{FF2B5EF4-FFF2-40B4-BE49-F238E27FC236}">
                <a16:creationId xmlns:a16="http://schemas.microsoft.com/office/drawing/2014/main" id="{39B4BE65-4A9C-3298-E7EB-EABCA3A1CCF3}"/>
              </a:ext>
            </a:extLst>
          </p:cNvPr>
          <p:cNvSpPr txBox="1"/>
          <p:nvPr/>
        </p:nvSpPr>
        <p:spPr>
          <a:xfrm>
            <a:off x="540330" y="2427388"/>
            <a:ext cx="2341853" cy="578882"/>
          </a:xfrm>
          <a:prstGeom prst="roundRect">
            <a:avLst/>
          </a:prstGeom>
          <a:solidFill>
            <a:schemeClr val="bg1">
              <a:lumMod val="85000"/>
            </a:schemeClr>
          </a:solidFill>
        </p:spPr>
        <p:txBody>
          <a:bodyPr wrap="square" rtlCol="0">
            <a:spAutoFit/>
          </a:bodyPr>
          <a:lstStyle/>
          <a:p>
            <a:pPr algn="ctr"/>
            <a:r>
              <a:rPr lang="en-US" dirty="0">
                <a:latin typeface="+mn-lt"/>
              </a:rPr>
              <a:t>7+ unique cell combinations in median case</a:t>
            </a:r>
          </a:p>
        </p:txBody>
      </p:sp>
      <p:pic>
        <p:nvPicPr>
          <p:cNvPr id="9" name="Picture 8" descr="A graph of data and data&#10;&#10;AI-generated content may be incorrect.">
            <a:extLst>
              <a:ext uri="{FF2B5EF4-FFF2-40B4-BE49-F238E27FC236}">
                <a16:creationId xmlns:a16="http://schemas.microsoft.com/office/drawing/2014/main" id="{D26F5A18-D8F8-3C39-0EE8-5F53C3596A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764" y="923696"/>
            <a:ext cx="2902084" cy="1334863"/>
          </a:xfrm>
          <a:prstGeom prst="rect">
            <a:avLst/>
          </a:prstGeom>
        </p:spPr>
      </p:pic>
      <p:pic>
        <p:nvPicPr>
          <p:cNvPr id="10" name="Picture 9" descr="Text&#10;&#10;Description automatically generated">
            <a:extLst>
              <a:ext uri="{FF2B5EF4-FFF2-40B4-BE49-F238E27FC236}">
                <a16:creationId xmlns:a16="http://schemas.microsoft.com/office/drawing/2014/main" id="{33AF182C-E95A-CAC8-565F-50132C64B058}"/>
              </a:ext>
            </a:extLst>
          </p:cNvPr>
          <p:cNvPicPr>
            <a:picLocks noChangeAspect="1"/>
          </p:cNvPicPr>
          <p:nvPr/>
        </p:nvPicPr>
        <p:blipFill>
          <a:blip r:embed="rId7"/>
          <a:stretch>
            <a:fillRect/>
          </a:stretch>
        </p:blipFill>
        <p:spPr>
          <a:xfrm>
            <a:off x="7107364" y="921801"/>
            <a:ext cx="1781570" cy="1008661"/>
          </a:xfrm>
          <a:prstGeom prst="rect">
            <a:avLst/>
          </a:prstGeom>
        </p:spPr>
      </p:pic>
      <p:pic>
        <p:nvPicPr>
          <p:cNvPr id="11" name="Picture 10" descr="Text, logo&#10;&#10;Description automatically generated">
            <a:extLst>
              <a:ext uri="{FF2B5EF4-FFF2-40B4-BE49-F238E27FC236}">
                <a16:creationId xmlns:a16="http://schemas.microsoft.com/office/drawing/2014/main" id="{13D07F06-990E-C63E-771C-45BC8FF303E5}"/>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7107364" y="2147000"/>
            <a:ext cx="1781570" cy="1008661"/>
          </a:xfrm>
          <a:prstGeom prst="rect">
            <a:avLst/>
          </a:prstGeom>
        </p:spPr>
      </p:pic>
    </p:spTree>
    <p:custDataLst>
      <p:tags r:id="rId1"/>
    </p:custDataLst>
    <p:extLst>
      <p:ext uri="{BB962C8B-B14F-4D97-AF65-F5344CB8AC3E}">
        <p14:creationId xmlns:p14="http://schemas.microsoft.com/office/powerpoint/2010/main" val="296331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97F6B-CE72-3259-D426-E8F4A51DDE5F}"/>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5B1A03-AC7F-AF4D-44B8-7B2CFC2AC183}"/>
              </a:ext>
            </a:extLst>
          </p:cNvPr>
          <p:cNvGraphicFramePr>
            <a:graphicFrameLocks noGrp="1"/>
          </p:cNvGraphicFramePr>
          <p:nvPr>
            <p:extLst>
              <p:ext uri="{D42A27DB-BD31-4B8C-83A1-F6EECF244321}">
                <p14:modId xmlns:p14="http://schemas.microsoft.com/office/powerpoint/2010/main" val="263462142"/>
              </p:ext>
            </p:extLst>
          </p:nvPr>
        </p:nvGraphicFramePr>
        <p:xfrm>
          <a:off x="978851" y="733700"/>
          <a:ext cx="7186297" cy="2879936"/>
        </p:xfrm>
        <a:graphic>
          <a:graphicData uri="http://schemas.openxmlformats.org/drawingml/2006/table">
            <a:tbl>
              <a:tblPr firstRow="1" bandRow="1">
                <a:tableStyleId>{00A15C55-8517-42AA-B614-E9B94910E393}</a:tableStyleId>
              </a:tblPr>
              <a:tblGrid>
                <a:gridCol w="2155889">
                  <a:extLst>
                    <a:ext uri="{9D8B030D-6E8A-4147-A177-3AD203B41FA5}">
                      <a16:colId xmlns:a16="http://schemas.microsoft.com/office/drawing/2014/main" val="1325914512"/>
                    </a:ext>
                  </a:extLst>
                </a:gridCol>
                <a:gridCol w="1542940">
                  <a:extLst>
                    <a:ext uri="{9D8B030D-6E8A-4147-A177-3AD203B41FA5}">
                      <a16:colId xmlns:a16="http://schemas.microsoft.com/office/drawing/2014/main" val="2328145478"/>
                    </a:ext>
                  </a:extLst>
                </a:gridCol>
                <a:gridCol w="1183625">
                  <a:extLst>
                    <a:ext uri="{9D8B030D-6E8A-4147-A177-3AD203B41FA5}">
                      <a16:colId xmlns:a16="http://schemas.microsoft.com/office/drawing/2014/main" val="1122869551"/>
                    </a:ext>
                  </a:extLst>
                </a:gridCol>
                <a:gridCol w="1162490">
                  <a:extLst>
                    <a:ext uri="{9D8B030D-6E8A-4147-A177-3AD203B41FA5}">
                      <a16:colId xmlns:a16="http://schemas.microsoft.com/office/drawing/2014/main" val="3529622037"/>
                    </a:ext>
                  </a:extLst>
                </a:gridCol>
                <a:gridCol w="1141353">
                  <a:extLst>
                    <a:ext uri="{9D8B030D-6E8A-4147-A177-3AD203B41FA5}">
                      <a16:colId xmlns:a16="http://schemas.microsoft.com/office/drawing/2014/main" val="1903082445"/>
                    </a:ext>
                  </a:extLst>
                </a:gridCol>
              </a:tblGrid>
              <a:tr h="359168">
                <a:tc>
                  <a:txBody>
                    <a:bodyPr/>
                    <a:lstStyle/>
                    <a:p>
                      <a:pPr algn="ctr"/>
                      <a:r>
                        <a:rPr lang="en-US" sz="1800" dirty="0">
                          <a:solidFill>
                            <a:schemeClr val="tx1"/>
                          </a:solidFill>
                        </a:rPr>
                        <a:t>Features</a:t>
                      </a:r>
                    </a:p>
                  </a:txBody>
                  <a:tcPr>
                    <a:solidFill>
                      <a:srgbClr val="FFDC6D"/>
                    </a:solidFill>
                  </a:tcPr>
                </a:tc>
                <a:tc>
                  <a:txBody>
                    <a:bodyPr/>
                    <a:lstStyle/>
                    <a:p>
                      <a:pPr algn="ctr"/>
                      <a:endParaRPr lang="en-US" sz="1800" dirty="0">
                        <a:solidFill>
                          <a:schemeClr val="tx1"/>
                        </a:solidFill>
                      </a:endParaRPr>
                    </a:p>
                  </a:txBody>
                  <a:tcPr>
                    <a:solidFill>
                      <a:srgbClr val="FFDC6D"/>
                    </a:solidFill>
                  </a:tcPr>
                </a:tc>
                <a:tc>
                  <a:txBody>
                    <a:bodyPr/>
                    <a:lstStyle/>
                    <a:p>
                      <a:pPr algn="ctr"/>
                      <a:r>
                        <a:rPr lang="en-US" sz="1800" dirty="0">
                          <a:solidFill>
                            <a:schemeClr val="tx1"/>
                          </a:solidFill>
                        </a:rPr>
                        <a:t>Legacy</a:t>
                      </a:r>
                    </a:p>
                  </a:txBody>
                  <a:tcPr>
                    <a:solidFill>
                      <a:srgbClr val="FFDC6D"/>
                    </a:solidFill>
                  </a:tcPr>
                </a:tc>
                <a:tc>
                  <a:txBody>
                    <a:bodyPr/>
                    <a:lstStyle/>
                    <a:p>
                      <a:pPr algn="ctr"/>
                      <a:r>
                        <a:rPr lang="en-US" sz="1800" i="1" dirty="0">
                          <a:solidFill>
                            <a:schemeClr val="tx1"/>
                          </a:solidFill>
                        </a:rPr>
                        <a:t>iCellSpeed</a:t>
                      </a:r>
                    </a:p>
                  </a:txBody>
                  <a:tcPr>
                    <a:solidFill>
                      <a:srgbClr val="FFDC6D"/>
                    </a:solidFill>
                  </a:tcPr>
                </a:tc>
                <a:tc>
                  <a:txBody>
                    <a:bodyPr/>
                    <a:lstStyle/>
                    <a:p>
                      <a:pPr algn="ctr"/>
                      <a:r>
                        <a:rPr lang="en-US" sz="1800" dirty="0">
                          <a:solidFill>
                            <a:schemeClr val="tx1"/>
                          </a:solidFill>
                        </a:rPr>
                        <a:t>Ours</a:t>
                      </a:r>
                    </a:p>
                  </a:txBody>
                  <a:tcPr>
                    <a:solidFill>
                      <a:srgbClr val="FFDC6D"/>
                    </a:solidFill>
                  </a:tcPr>
                </a:tc>
                <a:extLst>
                  <a:ext uri="{0D108BD9-81ED-4DB2-BD59-A6C34878D82A}">
                    <a16:rowId xmlns:a16="http://schemas.microsoft.com/office/drawing/2014/main" val="1348118257"/>
                  </a:ext>
                </a:extLst>
              </a:tr>
              <a:tr h="359168">
                <a:tc rowSpan="4">
                  <a:txBody>
                    <a:bodyPr/>
                    <a:lstStyle/>
                    <a:p>
                      <a:pPr algn="ctr"/>
                      <a:r>
                        <a:rPr lang="en-US" sz="1600" dirty="0"/>
                        <a:t>Supports </a:t>
                      </a:r>
                    </a:p>
                    <a:p>
                      <a:pPr algn="ctr"/>
                      <a:r>
                        <a:rPr lang="en-US" sz="1600" dirty="0"/>
                        <a:t>Performance Metric</a:t>
                      </a:r>
                    </a:p>
                  </a:txBody>
                  <a:tcPr/>
                </a:tc>
                <a:tc>
                  <a:txBody>
                    <a:bodyPr/>
                    <a:lstStyle/>
                    <a:p>
                      <a:pPr algn="ctr"/>
                      <a:r>
                        <a:rPr lang="en-US" sz="1600" dirty="0"/>
                        <a:t>Link Quality</a:t>
                      </a:r>
                    </a:p>
                  </a:txBody>
                  <a:tcPr/>
                </a:tc>
                <a:tc>
                  <a:txBody>
                    <a:bodyPr/>
                    <a:lstStyle/>
                    <a:p>
                      <a:pPr algn="ctr"/>
                      <a:r>
                        <a:rPr lang="en-US" sz="1600" b="0" u="none" strike="noStrike" cap="none" dirty="0">
                          <a:solidFill>
                            <a:schemeClr val="dk1"/>
                          </a:solidFill>
                          <a:effectLst/>
                          <a:sym typeface="Arial"/>
                        </a:rPr>
                        <a:t>✔ </a:t>
                      </a: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723122835"/>
                  </a:ext>
                </a:extLst>
              </a:tr>
              <a:tr h="359168">
                <a:tc vMerge="1">
                  <a:txBody>
                    <a:bodyPr/>
                    <a:lstStyle/>
                    <a:p>
                      <a:endParaRPr lang="en-US" dirty="0"/>
                    </a:p>
                  </a:txBody>
                  <a:tcPr/>
                </a:tc>
                <a:tc>
                  <a:txBody>
                    <a:bodyPr/>
                    <a:lstStyle/>
                    <a:p>
                      <a:pPr algn="ctr"/>
                      <a:r>
                        <a:rPr lang="en-US" sz="1600" dirty="0"/>
                        <a:t>Throughput</a:t>
                      </a:r>
                    </a:p>
                  </a:txBody>
                  <a:tcPr/>
                </a:tc>
                <a:tc>
                  <a:txBody>
                    <a:bodyPr/>
                    <a:lstStyle/>
                    <a:p>
                      <a:pPr algn="ctr"/>
                      <a:r>
                        <a:rPr lang="en-US" sz="1600" dirty="0"/>
                        <a:t>✖ </a:t>
                      </a:r>
                    </a:p>
                  </a:txBody>
                  <a:tcPr/>
                </a:tc>
                <a:tc>
                  <a:txBody>
                    <a:bodyPr/>
                    <a:lstStyle/>
                    <a:p>
                      <a:pPr algn="ctr"/>
                      <a:r>
                        <a:rPr lang="en-US" sz="1600" b="0" u="none" strike="noStrike" cap="none" dirty="0">
                          <a:solidFill>
                            <a:schemeClr val="dk1"/>
                          </a:solidFill>
                          <a:effectLst/>
                          <a:sym typeface="Arial"/>
                        </a:rPr>
                        <a:t>✔</a:t>
                      </a: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4257310480"/>
                  </a:ext>
                </a:extLst>
              </a:tr>
              <a:tr h="359168">
                <a:tc vMerge="1">
                  <a:txBody>
                    <a:bodyPr/>
                    <a:lstStyle/>
                    <a:p>
                      <a:endParaRPr lang="en-US" dirty="0"/>
                    </a:p>
                  </a:txBody>
                  <a:tcPr/>
                </a:tc>
                <a:tc>
                  <a:txBody>
                    <a:bodyPr/>
                    <a:lstStyle/>
                    <a:p>
                      <a:pPr algn="ctr"/>
                      <a:r>
                        <a:rPr lang="en-US" sz="1600" dirty="0"/>
                        <a:t>Latency</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2514236934"/>
                  </a:ext>
                </a:extLst>
              </a:tr>
              <a:tr h="359168">
                <a:tc vMerge="1">
                  <a:txBody>
                    <a:bodyPr/>
                    <a:lstStyle/>
                    <a:p>
                      <a:endParaRPr lang="en-US" dirty="0"/>
                    </a:p>
                  </a:txBody>
                  <a:tcPr/>
                </a:tc>
                <a:tc>
                  <a:txBody>
                    <a:bodyPr/>
                    <a:lstStyle/>
                    <a:p>
                      <a:pPr algn="ctr"/>
                      <a:r>
                        <a:rPr lang="en-US" sz="1600" dirty="0"/>
                        <a:t>Energy</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531691859"/>
                  </a:ext>
                </a:extLst>
              </a:tr>
              <a:tr h="359168">
                <a:tc>
                  <a:txBody>
                    <a:bodyPr/>
                    <a:lstStyle/>
                    <a:p>
                      <a:pPr algn="ctr"/>
                      <a:r>
                        <a:rPr lang="en-US" sz="1600" dirty="0"/>
                        <a:t>Fair to other UEs</a:t>
                      </a:r>
                    </a:p>
                  </a:txBody>
                  <a:tcPr/>
                </a:tc>
                <a:tc>
                  <a:txBody>
                    <a:bodyPr/>
                    <a:lstStyle/>
                    <a:p>
                      <a:pPr algn="ct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tc>
                  <a:txBody>
                    <a:bodyPr/>
                    <a:lstStyle/>
                    <a:p>
                      <a:pPr algn="ctr"/>
                      <a:r>
                        <a:rPr lang="en-US" sz="1600" dirty="0"/>
                        <a:t>✖</a:t>
                      </a:r>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4123473930"/>
                  </a:ext>
                </a:extLst>
              </a:tr>
              <a:tr h="359168">
                <a:tc>
                  <a:txBody>
                    <a:bodyPr/>
                    <a:lstStyle/>
                    <a:p>
                      <a:pPr algn="ctr"/>
                      <a:r>
                        <a:rPr lang="en-US" sz="1600" dirty="0"/>
                        <a:t>Respects RAN policies</a:t>
                      </a:r>
                    </a:p>
                  </a:txBody>
                  <a:tcPr/>
                </a:tc>
                <a:tc>
                  <a:txBody>
                    <a:bodyPr/>
                    <a:lstStyle/>
                    <a:p>
                      <a:pPr algn="ct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tc>
                  <a:txBody>
                    <a:bodyPr/>
                    <a:lstStyle/>
                    <a:p>
                      <a:pPr algn="ctr"/>
                      <a:r>
                        <a:rPr lang="en-US" sz="1600" dirty="0"/>
                        <a:t>✖</a:t>
                      </a:r>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2825566905"/>
                  </a:ext>
                </a:extLst>
              </a:tr>
              <a:tr h="359168">
                <a:tc>
                  <a:txBody>
                    <a:bodyPr/>
                    <a:lstStyle/>
                    <a:p>
                      <a:pPr algn="ctr"/>
                      <a:r>
                        <a:rPr lang="en-US" sz="1600" dirty="0"/>
                        <a:t>Is 3GPP compliant</a:t>
                      </a:r>
                    </a:p>
                  </a:txBody>
                  <a:tcPr/>
                </a:tc>
                <a:tc>
                  <a:txBody>
                    <a:bodyPr/>
                    <a:lstStyle/>
                    <a:p>
                      <a:pPr algn="ctr"/>
                      <a:endParaRPr lang="en-US" sz="1600" dirty="0"/>
                    </a:p>
                  </a:txBody>
                  <a:tcPr/>
                </a:tc>
                <a:tc>
                  <a:txBody>
                    <a:bodyPr/>
                    <a:lstStyle/>
                    <a:p>
                      <a:pPr algn="ctr"/>
                      <a:r>
                        <a:rPr lang="en-US" sz="1600" b="0" u="none" strike="noStrike" cap="none" dirty="0">
                          <a:solidFill>
                            <a:schemeClr val="dk1"/>
                          </a:solidFill>
                          <a:effectLst/>
                          <a:sym typeface="Arial"/>
                        </a:rPr>
                        <a:t>✔</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a:t>
                      </a:r>
                    </a:p>
                  </a:txBody>
                  <a:tcPr/>
                </a:tc>
                <a:tc>
                  <a:txBody>
                    <a:bodyPr/>
                    <a:lstStyle/>
                    <a:p>
                      <a:pPr algn="ctr"/>
                      <a:r>
                        <a:rPr lang="en-US" sz="1600" b="0" u="none" strike="noStrike" cap="none" dirty="0">
                          <a:solidFill>
                            <a:schemeClr val="dk1"/>
                          </a:solidFill>
                          <a:effectLst/>
                          <a:sym typeface="Arial"/>
                        </a:rPr>
                        <a:t>✔</a:t>
                      </a:r>
                      <a:endParaRPr lang="en-US" sz="1600" dirty="0"/>
                    </a:p>
                  </a:txBody>
                  <a:tcPr/>
                </a:tc>
                <a:extLst>
                  <a:ext uri="{0D108BD9-81ED-4DB2-BD59-A6C34878D82A}">
                    <a16:rowId xmlns:a16="http://schemas.microsoft.com/office/drawing/2014/main" val="3442481908"/>
                  </a:ext>
                </a:extLst>
              </a:tr>
            </a:tbl>
          </a:graphicData>
        </a:graphic>
      </p:graphicFrame>
      <p:sp>
        <p:nvSpPr>
          <p:cNvPr id="2" name="Title 1">
            <a:extLst>
              <a:ext uri="{FF2B5EF4-FFF2-40B4-BE49-F238E27FC236}">
                <a16:creationId xmlns:a16="http://schemas.microsoft.com/office/drawing/2014/main" id="{897F5D82-9A52-9CE7-6273-83A406A57670}"/>
              </a:ext>
            </a:extLst>
          </p:cNvPr>
          <p:cNvSpPr>
            <a:spLocks noGrp="1"/>
          </p:cNvSpPr>
          <p:nvPr>
            <p:ph type="title"/>
          </p:nvPr>
        </p:nvSpPr>
        <p:spPr>
          <a:xfrm>
            <a:off x="304557" y="91350"/>
            <a:ext cx="6324844" cy="419007"/>
          </a:xfrm>
        </p:spPr>
        <p:txBody>
          <a:bodyPr>
            <a:noAutofit/>
          </a:bodyPr>
          <a:lstStyle/>
          <a:p>
            <a:r>
              <a:rPr lang="en-US" sz="2400" dirty="0">
                <a:latin typeface="+mj-lt"/>
              </a:rPr>
              <a:t>Comparison of existing CM schemes and OPCM</a:t>
            </a:r>
          </a:p>
        </p:txBody>
      </p:sp>
      <p:sp>
        <p:nvSpPr>
          <p:cNvPr id="4" name="Slide Number Placeholder 3">
            <a:extLst>
              <a:ext uri="{FF2B5EF4-FFF2-40B4-BE49-F238E27FC236}">
                <a16:creationId xmlns:a16="http://schemas.microsoft.com/office/drawing/2014/main" id="{F2F02D5B-8C64-A5D1-5C94-E9905604BC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13</a:t>
            </a:fld>
            <a:endParaRPr lang="en">
              <a:latin typeface="+mn-lt"/>
            </a:endParaRPr>
          </a:p>
        </p:txBody>
      </p:sp>
      <p:sp>
        <p:nvSpPr>
          <p:cNvPr id="6" name="TextBox 5">
            <a:extLst>
              <a:ext uri="{FF2B5EF4-FFF2-40B4-BE49-F238E27FC236}">
                <a16:creationId xmlns:a16="http://schemas.microsoft.com/office/drawing/2014/main" id="{6D8203B9-DFAF-2693-A1CD-FF56017BB3F8}"/>
              </a:ext>
            </a:extLst>
          </p:cNvPr>
          <p:cNvSpPr txBox="1"/>
          <p:nvPr/>
        </p:nvSpPr>
        <p:spPr>
          <a:xfrm>
            <a:off x="138245" y="4081527"/>
            <a:ext cx="6885603" cy="307777"/>
          </a:xfrm>
          <a:prstGeom prst="rect">
            <a:avLst/>
          </a:prstGeom>
          <a:noFill/>
        </p:spPr>
        <p:txBody>
          <a:bodyPr wrap="none" rtlCol="0">
            <a:spAutoFit/>
          </a:bodyPr>
          <a:lstStyle/>
          <a:p>
            <a:pPr>
              <a:buClrTx/>
              <a:buFontTx/>
              <a:buNone/>
            </a:pPr>
            <a:r>
              <a:rPr lang="en-US" i="1" kern="1200" dirty="0">
                <a:latin typeface="Calibri" panose="020F0502020204030204"/>
                <a:ea typeface="+mn-ea"/>
                <a:cs typeface="+mn-cs"/>
              </a:rPr>
              <a:t>“iCellSpeed: increasing cellular data speed with device-assisted cell selection” In Mobicom’20</a:t>
            </a:r>
          </a:p>
        </p:txBody>
      </p:sp>
    </p:spTree>
    <p:extLst>
      <p:ext uri="{BB962C8B-B14F-4D97-AF65-F5344CB8AC3E}">
        <p14:creationId xmlns:p14="http://schemas.microsoft.com/office/powerpoint/2010/main" val="33100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46F20-CD25-A737-D816-1C2627599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E5411-360B-8750-EFE9-0773E5E69332}"/>
              </a:ext>
            </a:extLst>
          </p:cNvPr>
          <p:cNvSpPr>
            <a:spLocks noGrp="1"/>
          </p:cNvSpPr>
          <p:nvPr>
            <p:ph type="title"/>
          </p:nvPr>
        </p:nvSpPr>
        <p:spPr>
          <a:xfrm>
            <a:off x="311701" y="155643"/>
            <a:ext cx="3265218" cy="419007"/>
          </a:xfrm>
        </p:spPr>
        <p:txBody>
          <a:bodyPr>
            <a:noAutofit/>
          </a:bodyPr>
          <a:lstStyle/>
          <a:p>
            <a:r>
              <a:rPr lang="en-US" sz="2400" dirty="0">
                <a:latin typeface="+mj-lt"/>
              </a:rPr>
              <a:t>A typical CM Procedure</a:t>
            </a:r>
          </a:p>
        </p:txBody>
      </p:sp>
      <p:sp>
        <p:nvSpPr>
          <p:cNvPr id="4" name="Slide Number Placeholder 3">
            <a:extLst>
              <a:ext uri="{FF2B5EF4-FFF2-40B4-BE49-F238E27FC236}">
                <a16:creationId xmlns:a16="http://schemas.microsoft.com/office/drawing/2014/main" id="{C195750C-E7A8-A79E-DEEE-BB9BA4984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14</a:t>
            </a:fld>
            <a:endParaRPr lang="en">
              <a:latin typeface="+mn-lt"/>
            </a:endParaRPr>
          </a:p>
        </p:txBody>
      </p:sp>
      <p:grpSp>
        <p:nvGrpSpPr>
          <p:cNvPr id="7" name="Group 6">
            <a:extLst>
              <a:ext uri="{FF2B5EF4-FFF2-40B4-BE49-F238E27FC236}">
                <a16:creationId xmlns:a16="http://schemas.microsoft.com/office/drawing/2014/main" id="{40C9EE5D-9BD0-C25D-B07A-D9619FE4AA0B}"/>
              </a:ext>
            </a:extLst>
          </p:cNvPr>
          <p:cNvGrpSpPr/>
          <p:nvPr/>
        </p:nvGrpSpPr>
        <p:grpSpPr>
          <a:xfrm>
            <a:off x="6692238" y="1063498"/>
            <a:ext cx="2054569" cy="584775"/>
            <a:chOff x="4371906" y="973599"/>
            <a:chExt cx="2054569" cy="584775"/>
          </a:xfrm>
        </p:grpSpPr>
        <p:sp>
          <p:nvSpPr>
            <p:cNvPr id="8" name="TextBox 7">
              <a:extLst>
                <a:ext uri="{FF2B5EF4-FFF2-40B4-BE49-F238E27FC236}">
                  <a16:creationId xmlns:a16="http://schemas.microsoft.com/office/drawing/2014/main" id="{708124E6-4AA4-BD95-61BA-96196C9EDE72}"/>
                </a:ext>
              </a:extLst>
            </p:cNvPr>
            <p:cNvSpPr txBox="1"/>
            <p:nvPr/>
          </p:nvSpPr>
          <p:spPr>
            <a:xfrm>
              <a:off x="4371906" y="973599"/>
              <a:ext cx="1634447" cy="584775"/>
            </a:xfrm>
            <a:prstGeom prst="rect">
              <a:avLst/>
            </a:prstGeom>
            <a:noFill/>
          </p:spPr>
          <p:txBody>
            <a:bodyPr wrap="square" rtlCol="0">
              <a:spAutoFit/>
            </a:bodyPr>
            <a:lstStyle/>
            <a:p>
              <a:pPr algn="ctr">
                <a:buClrTx/>
                <a:buFontTx/>
                <a:buNone/>
              </a:pPr>
              <a:r>
                <a:rPr lang="en-US" sz="1600" b="1" kern="1200" dirty="0">
                  <a:solidFill>
                    <a:prstClr val="black"/>
                  </a:solidFill>
                  <a:latin typeface="Calibri" panose="020F0502020204030204"/>
                  <a:ea typeface="+mn-ea"/>
                  <a:cs typeface="+mn-cs"/>
                </a:rPr>
                <a:t>1. configure</a:t>
              </a:r>
            </a:p>
            <a:p>
              <a:pPr algn="ctr">
                <a:buClrTx/>
                <a:buFontTx/>
                <a:buNone/>
              </a:pPr>
              <a:r>
                <a:rPr lang="en-US" sz="1600" b="1" kern="1200" dirty="0">
                  <a:solidFill>
                    <a:prstClr val="black"/>
                  </a:solidFill>
                  <a:latin typeface="Calibri" panose="020F0502020204030204"/>
                  <a:ea typeface="+mn-ea"/>
                  <a:cs typeface="+mn-cs"/>
                </a:rPr>
                <a:t>measurements</a:t>
              </a:r>
            </a:p>
          </p:txBody>
        </p:sp>
        <p:pic>
          <p:nvPicPr>
            <p:cNvPr id="9" name="Picture 8">
              <a:extLst>
                <a:ext uri="{FF2B5EF4-FFF2-40B4-BE49-F238E27FC236}">
                  <a16:creationId xmlns:a16="http://schemas.microsoft.com/office/drawing/2014/main" id="{54778330-F52E-FAA1-600E-4EB86BF3E7E1}"/>
                </a:ext>
              </a:extLst>
            </p:cNvPr>
            <p:cNvPicPr>
              <a:picLocks noChangeAspect="1"/>
            </p:cNvPicPr>
            <p:nvPr/>
          </p:nvPicPr>
          <p:blipFill>
            <a:blip r:embed="rId4"/>
            <a:stretch>
              <a:fillRect/>
            </a:stretch>
          </p:blipFill>
          <p:spPr>
            <a:xfrm>
              <a:off x="5925671" y="1015584"/>
              <a:ext cx="500804" cy="500804"/>
            </a:xfrm>
            <a:prstGeom prst="rect">
              <a:avLst/>
            </a:prstGeom>
          </p:spPr>
        </p:pic>
      </p:grpSp>
      <p:grpSp>
        <p:nvGrpSpPr>
          <p:cNvPr id="16" name="Group 15">
            <a:extLst>
              <a:ext uri="{FF2B5EF4-FFF2-40B4-BE49-F238E27FC236}">
                <a16:creationId xmlns:a16="http://schemas.microsoft.com/office/drawing/2014/main" id="{19B5658B-8D70-885F-11B0-ECDAA9FB9FB1}"/>
              </a:ext>
            </a:extLst>
          </p:cNvPr>
          <p:cNvGrpSpPr/>
          <p:nvPr/>
        </p:nvGrpSpPr>
        <p:grpSpPr>
          <a:xfrm>
            <a:off x="6820002" y="2186782"/>
            <a:ext cx="1860245" cy="584775"/>
            <a:chOff x="7776204" y="4413731"/>
            <a:chExt cx="1860245" cy="584775"/>
          </a:xfrm>
        </p:grpSpPr>
        <p:sp>
          <p:nvSpPr>
            <p:cNvPr id="17" name="TextBox 16">
              <a:extLst>
                <a:ext uri="{FF2B5EF4-FFF2-40B4-BE49-F238E27FC236}">
                  <a16:creationId xmlns:a16="http://schemas.microsoft.com/office/drawing/2014/main" id="{19877A16-637B-94A6-CA1D-C1557D8A93D3}"/>
                </a:ext>
              </a:extLst>
            </p:cNvPr>
            <p:cNvSpPr txBox="1"/>
            <p:nvPr/>
          </p:nvSpPr>
          <p:spPr>
            <a:xfrm>
              <a:off x="7776204" y="4413731"/>
              <a:ext cx="1311576" cy="584775"/>
            </a:xfrm>
            <a:prstGeom prst="rect">
              <a:avLst/>
            </a:prstGeom>
            <a:noFill/>
          </p:spPr>
          <p:txBody>
            <a:bodyPr wrap="none" rtlCol="0">
              <a:spAutoFit/>
            </a:bodyPr>
            <a:lstStyle/>
            <a:p>
              <a:pPr algn="ctr">
                <a:buClrTx/>
                <a:buFontTx/>
                <a:buNone/>
              </a:pPr>
              <a:r>
                <a:rPr lang="en-US" sz="1600" b="1" kern="1200" dirty="0">
                  <a:solidFill>
                    <a:prstClr val="black"/>
                  </a:solidFill>
                  <a:latin typeface="Calibri" panose="020F0502020204030204"/>
                  <a:ea typeface="+mn-ea"/>
                  <a:cs typeface="+mn-cs"/>
                </a:rPr>
                <a:t>2. measure</a:t>
              </a:r>
            </a:p>
            <a:p>
              <a:pPr algn="ctr">
                <a:buClrTx/>
                <a:buFontTx/>
                <a:buNone/>
              </a:pPr>
              <a:r>
                <a:rPr lang="en-US" sz="1600" b="1" kern="1200" dirty="0">
                  <a:solidFill>
                    <a:prstClr val="black"/>
                  </a:solidFill>
                  <a:latin typeface="Calibri" panose="020F0502020204030204"/>
                  <a:ea typeface="+mn-ea"/>
                  <a:cs typeface="+mn-cs"/>
                </a:rPr>
                <a:t>signal quality</a:t>
              </a:r>
            </a:p>
          </p:txBody>
        </p:sp>
        <p:pic>
          <p:nvPicPr>
            <p:cNvPr id="18" name="Picture 17">
              <a:extLst>
                <a:ext uri="{FF2B5EF4-FFF2-40B4-BE49-F238E27FC236}">
                  <a16:creationId xmlns:a16="http://schemas.microsoft.com/office/drawing/2014/main" id="{17681E7C-23DE-28C4-71D4-1D061969EE49}"/>
                </a:ext>
              </a:extLst>
            </p:cNvPr>
            <p:cNvPicPr>
              <a:picLocks noChangeAspect="1"/>
            </p:cNvPicPr>
            <p:nvPr/>
          </p:nvPicPr>
          <p:blipFill>
            <a:blip r:embed="rId5"/>
            <a:stretch>
              <a:fillRect/>
            </a:stretch>
          </p:blipFill>
          <p:spPr>
            <a:xfrm>
              <a:off x="9135645" y="4450538"/>
              <a:ext cx="500804" cy="500804"/>
            </a:xfrm>
            <a:prstGeom prst="rect">
              <a:avLst/>
            </a:prstGeom>
          </p:spPr>
        </p:pic>
      </p:grpSp>
      <p:grpSp>
        <p:nvGrpSpPr>
          <p:cNvPr id="23" name="Group 22">
            <a:extLst>
              <a:ext uri="{FF2B5EF4-FFF2-40B4-BE49-F238E27FC236}">
                <a16:creationId xmlns:a16="http://schemas.microsoft.com/office/drawing/2014/main" id="{7FF275E1-CEB0-B631-A2B1-25225E192A3D}"/>
              </a:ext>
            </a:extLst>
          </p:cNvPr>
          <p:cNvGrpSpPr/>
          <p:nvPr/>
        </p:nvGrpSpPr>
        <p:grpSpPr>
          <a:xfrm>
            <a:off x="6636785" y="3417840"/>
            <a:ext cx="2003432" cy="584775"/>
            <a:chOff x="2044242" y="1740919"/>
            <a:chExt cx="2003432" cy="584775"/>
          </a:xfrm>
        </p:grpSpPr>
        <p:pic>
          <p:nvPicPr>
            <p:cNvPr id="21" name="Picture 20">
              <a:extLst>
                <a:ext uri="{FF2B5EF4-FFF2-40B4-BE49-F238E27FC236}">
                  <a16:creationId xmlns:a16="http://schemas.microsoft.com/office/drawing/2014/main" id="{82891CBB-C09D-5E89-4127-BBD522463CC0}"/>
                </a:ext>
              </a:extLst>
            </p:cNvPr>
            <p:cNvPicPr>
              <a:picLocks noChangeAspect="1"/>
            </p:cNvPicPr>
            <p:nvPr/>
          </p:nvPicPr>
          <p:blipFill>
            <a:blip r:embed="rId6"/>
            <a:stretch>
              <a:fillRect/>
            </a:stretch>
          </p:blipFill>
          <p:spPr>
            <a:xfrm>
              <a:off x="3576919" y="1770421"/>
              <a:ext cx="470755" cy="470755"/>
            </a:xfrm>
            <a:prstGeom prst="rect">
              <a:avLst/>
            </a:prstGeom>
          </p:spPr>
        </p:pic>
        <p:sp>
          <p:nvSpPr>
            <p:cNvPr id="22" name="TextBox 21">
              <a:extLst>
                <a:ext uri="{FF2B5EF4-FFF2-40B4-BE49-F238E27FC236}">
                  <a16:creationId xmlns:a16="http://schemas.microsoft.com/office/drawing/2014/main" id="{78153EB4-BB0F-63CD-9D7A-77631703B51A}"/>
                </a:ext>
              </a:extLst>
            </p:cNvPr>
            <p:cNvSpPr txBox="1"/>
            <p:nvPr/>
          </p:nvSpPr>
          <p:spPr>
            <a:xfrm>
              <a:off x="2044242" y="1740919"/>
              <a:ext cx="1622324" cy="584775"/>
            </a:xfrm>
            <a:prstGeom prst="rect">
              <a:avLst/>
            </a:prstGeom>
            <a:noFill/>
          </p:spPr>
          <p:txBody>
            <a:bodyPr wrap="square" rtlCol="0">
              <a:spAutoFit/>
            </a:bodyPr>
            <a:lstStyle/>
            <a:p>
              <a:pPr algn="ctr">
                <a:buClrTx/>
                <a:buFontTx/>
                <a:buNone/>
              </a:pPr>
              <a:r>
                <a:rPr lang="en-US" sz="1600" b="1" kern="1200" dirty="0">
                  <a:solidFill>
                    <a:prstClr val="black"/>
                  </a:solidFill>
                  <a:latin typeface="Calibri" panose="020F0502020204030204"/>
                  <a:ea typeface="+mn-ea"/>
                  <a:cs typeface="+mn-cs"/>
                </a:rPr>
                <a:t>3. report</a:t>
              </a:r>
            </a:p>
            <a:p>
              <a:pPr algn="ctr">
                <a:buClrTx/>
                <a:buFontTx/>
                <a:buNone/>
              </a:pPr>
              <a:r>
                <a:rPr lang="en-US" sz="1600" b="1" kern="1200" dirty="0">
                  <a:solidFill>
                    <a:prstClr val="black"/>
                  </a:solidFill>
                  <a:latin typeface="Calibri" panose="020F0502020204030204"/>
                  <a:ea typeface="+mn-ea"/>
                  <a:cs typeface="+mn-cs"/>
                </a:rPr>
                <a:t>measurements</a:t>
              </a:r>
            </a:p>
          </p:txBody>
        </p:sp>
      </p:grpSp>
      <p:grpSp>
        <p:nvGrpSpPr>
          <p:cNvPr id="27" name="Group 26">
            <a:extLst>
              <a:ext uri="{FF2B5EF4-FFF2-40B4-BE49-F238E27FC236}">
                <a16:creationId xmlns:a16="http://schemas.microsoft.com/office/drawing/2014/main" id="{2A3AC980-6564-0377-16B6-0AE403838220}"/>
              </a:ext>
            </a:extLst>
          </p:cNvPr>
          <p:cNvGrpSpPr/>
          <p:nvPr/>
        </p:nvGrpSpPr>
        <p:grpSpPr>
          <a:xfrm>
            <a:off x="402368" y="1717456"/>
            <a:ext cx="2438333" cy="675281"/>
            <a:chOff x="926707" y="1701650"/>
            <a:chExt cx="2438333" cy="675281"/>
          </a:xfrm>
        </p:grpSpPr>
        <p:sp>
          <p:nvSpPr>
            <p:cNvPr id="28" name="TextBox 27">
              <a:extLst>
                <a:ext uri="{FF2B5EF4-FFF2-40B4-BE49-F238E27FC236}">
                  <a16:creationId xmlns:a16="http://schemas.microsoft.com/office/drawing/2014/main" id="{13979F67-414E-D67B-BA01-30E9CFD732A2}"/>
                </a:ext>
              </a:extLst>
            </p:cNvPr>
            <p:cNvSpPr txBox="1"/>
            <p:nvPr/>
          </p:nvSpPr>
          <p:spPr>
            <a:xfrm>
              <a:off x="926707" y="1792156"/>
              <a:ext cx="1935884" cy="584775"/>
            </a:xfrm>
            <a:prstGeom prst="rect">
              <a:avLst/>
            </a:prstGeom>
            <a:noFill/>
          </p:spPr>
          <p:txBody>
            <a:bodyPr wrap="square" rtlCol="0">
              <a:spAutoFit/>
            </a:bodyPr>
            <a:lstStyle/>
            <a:p>
              <a:pPr algn="ctr">
                <a:buClrTx/>
                <a:buFontTx/>
                <a:buNone/>
              </a:pPr>
              <a:r>
                <a:rPr lang="en-US" sz="1600" b="1" kern="1200" dirty="0">
                  <a:solidFill>
                    <a:prstClr val="black"/>
                  </a:solidFill>
                  <a:latin typeface="Calibri" panose="020F0502020204030204"/>
                  <a:ea typeface="+mn-ea"/>
                  <a:cs typeface="+mn-cs"/>
                </a:rPr>
                <a:t>4. decide cell(s) to add/modify/remove</a:t>
              </a:r>
            </a:p>
          </p:txBody>
        </p:sp>
        <p:pic>
          <p:nvPicPr>
            <p:cNvPr id="29" name="Picture 28">
              <a:extLst>
                <a:ext uri="{FF2B5EF4-FFF2-40B4-BE49-F238E27FC236}">
                  <a16:creationId xmlns:a16="http://schemas.microsoft.com/office/drawing/2014/main" id="{04E4F6B8-5965-5D3C-F869-EB6FA6557592}"/>
                </a:ext>
              </a:extLst>
            </p:cNvPr>
            <p:cNvPicPr>
              <a:picLocks noChangeAspect="1"/>
            </p:cNvPicPr>
            <p:nvPr/>
          </p:nvPicPr>
          <p:blipFill>
            <a:blip r:embed="rId7"/>
            <a:stretch>
              <a:fillRect/>
            </a:stretch>
          </p:blipFill>
          <p:spPr>
            <a:xfrm>
              <a:off x="2780264" y="1701650"/>
              <a:ext cx="584776" cy="584776"/>
            </a:xfrm>
            <a:prstGeom prst="rect">
              <a:avLst/>
            </a:prstGeom>
          </p:spPr>
        </p:pic>
      </p:grpSp>
      <p:grpSp>
        <p:nvGrpSpPr>
          <p:cNvPr id="37" name="Group 36">
            <a:extLst>
              <a:ext uri="{FF2B5EF4-FFF2-40B4-BE49-F238E27FC236}">
                <a16:creationId xmlns:a16="http://schemas.microsoft.com/office/drawing/2014/main" id="{AE18185D-5034-D368-45EA-36FF4CAA83AE}"/>
              </a:ext>
            </a:extLst>
          </p:cNvPr>
          <p:cNvGrpSpPr/>
          <p:nvPr/>
        </p:nvGrpSpPr>
        <p:grpSpPr>
          <a:xfrm>
            <a:off x="608322" y="2833065"/>
            <a:ext cx="1921030" cy="584775"/>
            <a:chOff x="2820081" y="3749702"/>
            <a:chExt cx="1921030" cy="584775"/>
          </a:xfrm>
        </p:grpSpPr>
        <p:sp>
          <p:nvSpPr>
            <p:cNvPr id="38" name="TextBox 37">
              <a:extLst>
                <a:ext uri="{FF2B5EF4-FFF2-40B4-BE49-F238E27FC236}">
                  <a16:creationId xmlns:a16="http://schemas.microsoft.com/office/drawing/2014/main" id="{FC631F35-265D-18B3-F26D-292791266779}"/>
                </a:ext>
              </a:extLst>
            </p:cNvPr>
            <p:cNvSpPr txBox="1"/>
            <p:nvPr/>
          </p:nvSpPr>
          <p:spPr>
            <a:xfrm>
              <a:off x="2820081" y="3749702"/>
              <a:ext cx="1420225" cy="584775"/>
            </a:xfrm>
            <a:prstGeom prst="rect">
              <a:avLst/>
            </a:prstGeom>
            <a:noFill/>
          </p:spPr>
          <p:txBody>
            <a:bodyPr wrap="square" rtlCol="0">
              <a:spAutoFit/>
            </a:bodyPr>
            <a:lstStyle/>
            <a:p>
              <a:pPr algn="ctr">
                <a:buClrTx/>
                <a:buFontTx/>
                <a:buNone/>
              </a:pPr>
              <a:r>
                <a:rPr lang="en-US" sz="1600" b="1" kern="1200" dirty="0">
                  <a:solidFill>
                    <a:prstClr val="black"/>
                  </a:solidFill>
                  <a:latin typeface="Calibri" panose="020F0502020204030204"/>
                  <a:ea typeface="+mn-ea"/>
                  <a:cs typeface="+mn-cs"/>
                </a:rPr>
                <a:t>5. execute CM procedure</a:t>
              </a:r>
            </a:p>
          </p:txBody>
        </p:sp>
        <p:pic>
          <p:nvPicPr>
            <p:cNvPr id="39" name="Picture 38">
              <a:extLst>
                <a:ext uri="{FF2B5EF4-FFF2-40B4-BE49-F238E27FC236}">
                  <a16:creationId xmlns:a16="http://schemas.microsoft.com/office/drawing/2014/main" id="{2126C5D6-6AE5-FB74-63D1-D9AC4C0FBBA1}"/>
                </a:ext>
              </a:extLst>
            </p:cNvPr>
            <p:cNvPicPr>
              <a:picLocks noChangeAspect="1"/>
            </p:cNvPicPr>
            <p:nvPr/>
          </p:nvPicPr>
          <p:blipFill>
            <a:blip r:embed="rId8"/>
            <a:stretch>
              <a:fillRect/>
            </a:stretch>
          </p:blipFill>
          <p:spPr>
            <a:xfrm>
              <a:off x="4240306" y="3791686"/>
              <a:ext cx="500805" cy="500805"/>
            </a:xfrm>
            <a:prstGeom prst="rect">
              <a:avLst/>
            </a:prstGeom>
          </p:spPr>
        </p:pic>
      </p:grpSp>
      <p:pic>
        <p:nvPicPr>
          <p:cNvPr id="40" name="Picture 39">
            <a:extLst>
              <a:ext uri="{FF2B5EF4-FFF2-40B4-BE49-F238E27FC236}">
                <a16:creationId xmlns:a16="http://schemas.microsoft.com/office/drawing/2014/main" id="{034517D7-B34C-D9D2-5DD6-FA5BC2213AAF}"/>
              </a:ext>
            </a:extLst>
          </p:cNvPr>
          <p:cNvPicPr>
            <a:picLocks noChangeAspect="1"/>
          </p:cNvPicPr>
          <p:nvPr/>
        </p:nvPicPr>
        <p:blipFill>
          <a:blip r:embed="rId9"/>
          <a:stretch>
            <a:fillRect/>
          </a:stretch>
        </p:blipFill>
        <p:spPr>
          <a:xfrm>
            <a:off x="3987225" y="1063499"/>
            <a:ext cx="584775" cy="584775"/>
          </a:xfrm>
          <a:prstGeom prst="rect">
            <a:avLst/>
          </a:prstGeom>
        </p:spPr>
      </p:pic>
      <p:pic>
        <p:nvPicPr>
          <p:cNvPr id="41" name="Picture 40">
            <a:extLst>
              <a:ext uri="{FF2B5EF4-FFF2-40B4-BE49-F238E27FC236}">
                <a16:creationId xmlns:a16="http://schemas.microsoft.com/office/drawing/2014/main" id="{7C277B8D-D74D-B832-C730-AA6414B39A0C}"/>
              </a:ext>
            </a:extLst>
          </p:cNvPr>
          <p:cNvPicPr>
            <a:picLocks noChangeAspect="1"/>
          </p:cNvPicPr>
          <p:nvPr/>
        </p:nvPicPr>
        <p:blipFill>
          <a:blip r:embed="rId10"/>
          <a:stretch>
            <a:fillRect/>
          </a:stretch>
        </p:blipFill>
        <p:spPr>
          <a:xfrm>
            <a:off x="3893939" y="2949666"/>
            <a:ext cx="980811" cy="980811"/>
          </a:xfrm>
          <a:prstGeom prst="rect">
            <a:avLst/>
          </a:prstGeom>
        </p:spPr>
      </p:pic>
      <p:pic>
        <p:nvPicPr>
          <p:cNvPr id="44" name="Google Shape;1287;p114">
            <a:extLst>
              <a:ext uri="{FF2B5EF4-FFF2-40B4-BE49-F238E27FC236}">
                <a16:creationId xmlns:a16="http://schemas.microsoft.com/office/drawing/2014/main" id="{F9294D30-B2F3-C456-9D4F-67426881E2CE}"/>
              </a:ext>
            </a:extLst>
          </p:cNvPr>
          <p:cNvPicPr preferRelativeResize="0"/>
          <p:nvPr/>
        </p:nvPicPr>
        <p:blipFill rotWithShape="1">
          <a:blip r:embed="rId11">
            <a:alphaModFix/>
          </a:blip>
          <a:srcRect/>
          <a:stretch/>
        </p:blipFill>
        <p:spPr>
          <a:xfrm>
            <a:off x="5574334" y="2132094"/>
            <a:ext cx="584776" cy="639463"/>
          </a:xfrm>
          <a:prstGeom prst="rect">
            <a:avLst/>
          </a:prstGeom>
          <a:noFill/>
          <a:ln>
            <a:noFill/>
          </a:ln>
        </p:spPr>
      </p:pic>
      <p:cxnSp>
        <p:nvCxnSpPr>
          <p:cNvPr id="45" name="Straight Arrow Connector 44">
            <a:extLst>
              <a:ext uri="{FF2B5EF4-FFF2-40B4-BE49-F238E27FC236}">
                <a16:creationId xmlns:a16="http://schemas.microsoft.com/office/drawing/2014/main" id="{04DC556E-E246-D363-BACF-FD6D2BD6047C}"/>
              </a:ext>
            </a:extLst>
          </p:cNvPr>
          <p:cNvCxnSpPr>
            <a:cxnSpLocks/>
          </p:cNvCxnSpPr>
          <p:nvPr/>
        </p:nvCxnSpPr>
        <p:spPr>
          <a:xfrm flipV="1">
            <a:off x="4652836" y="2771557"/>
            <a:ext cx="986164" cy="44183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46" name="Straight Arrow Connector 45">
            <a:extLst>
              <a:ext uri="{FF2B5EF4-FFF2-40B4-BE49-F238E27FC236}">
                <a16:creationId xmlns:a16="http://schemas.microsoft.com/office/drawing/2014/main" id="{A97EC4DD-E6ED-0C83-608B-E321BD046B09}"/>
              </a:ext>
            </a:extLst>
          </p:cNvPr>
          <p:cNvCxnSpPr>
            <a:cxnSpLocks/>
          </p:cNvCxnSpPr>
          <p:nvPr/>
        </p:nvCxnSpPr>
        <p:spPr>
          <a:xfrm>
            <a:off x="4652836" y="1546759"/>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Tree>
    <p:custDataLst>
      <p:tags r:id="rId1"/>
    </p:custDataLst>
    <p:extLst>
      <p:ext uri="{BB962C8B-B14F-4D97-AF65-F5344CB8AC3E}">
        <p14:creationId xmlns:p14="http://schemas.microsoft.com/office/powerpoint/2010/main" val="294655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BFEB-F5CF-740A-F25A-55B3AAFDE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65E72-B18F-F175-FFBF-9CA4F262B4F9}"/>
              </a:ext>
            </a:extLst>
          </p:cNvPr>
          <p:cNvSpPr>
            <a:spLocks noGrp="1"/>
          </p:cNvSpPr>
          <p:nvPr>
            <p:ph type="title"/>
          </p:nvPr>
        </p:nvSpPr>
        <p:spPr>
          <a:xfrm>
            <a:off x="0" y="86758"/>
            <a:ext cx="9144000" cy="419007"/>
          </a:xfrm>
        </p:spPr>
        <p:txBody>
          <a:bodyPr>
            <a:noAutofit/>
          </a:bodyPr>
          <a:lstStyle/>
          <a:p>
            <a:pPr algn="ctr"/>
            <a:r>
              <a:rPr lang="en-US" sz="2400" u="sng" dirty="0">
                <a:latin typeface="+mj-lt"/>
              </a:rPr>
              <a:t>O</a:t>
            </a:r>
            <a:r>
              <a:rPr lang="en-US" sz="2400" dirty="0">
                <a:latin typeface="+mj-lt"/>
              </a:rPr>
              <a:t>pportunistic </a:t>
            </a:r>
            <a:r>
              <a:rPr lang="en-US" sz="2400" u="sng" dirty="0">
                <a:latin typeface="+mj-lt"/>
              </a:rPr>
              <a:t>P</a:t>
            </a:r>
            <a:r>
              <a:rPr lang="en-US" sz="2400" dirty="0">
                <a:latin typeface="+mj-lt"/>
              </a:rPr>
              <a:t>erformance-driven </a:t>
            </a:r>
            <a:r>
              <a:rPr lang="en-US" sz="2400" u="sng" dirty="0">
                <a:latin typeface="+mj-lt"/>
              </a:rPr>
              <a:t>C</a:t>
            </a:r>
            <a:r>
              <a:rPr lang="en-US" sz="2400" dirty="0">
                <a:latin typeface="+mj-lt"/>
              </a:rPr>
              <a:t>onnectivity </a:t>
            </a:r>
            <a:r>
              <a:rPr lang="en-US" sz="2400" u="sng" dirty="0">
                <a:latin typeface="+mj-lt"/>
              </a:rPr>
              <a:t>M</a:t>
            </a:r>
            <a:r>
              <a:rPr lang="en-US" sz="2400" dirty="0">
                <a:latin typeface="+mj-lt"/>
              </a:rPr>
              <a:t>anagement (OPCM)</a:t>
            </a:r>
          </a:p>
        </p:txBody>
      </p:sp>
      <p:sp>
        <p:nvSpPr>
          <p:cNvPr id="15" name="Rectangle: Rounded Corners 14">
            <a:extLst>
              <a:ext uri="{FF2B5EF4-FFF2-40B4-BE49-F238E27FC236}">
                <a16:creationId xmlns:a16="http://schemas.microsoft.com/office/drawing/2014/main" id="{C7B49873-BD52-2033-EA3A-AA6D8DB539CF}"/>
              </a:ext>
            </a:extLst>
          </p:cNvPr>
          <p:cNvSpPr/>
          <p:nvPr/>
        </p:nvSpPr>
        <p:spPr>
          <a:xfrm>
            <a:off x="2170672" y="731334"/>
            <a:ext cx="2625286" cy="1750690"/>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76D78C88-CE4E-7813-53C0-D72613DC8527}"/>
              </a:ext>
            </a:extLst>
          </p:cNvPr>
          <p:cNvSpPr/>
          <p:nvPr/>
        </p:nvSpPr>
        <p:spPr>
          <a:xfrm>
            <a:off x="271172" y="2619049"/>
            <a:ext cx="1404254" cy="332637"/>
          </a:xfrm>
          <a:prstGeom prst="roundRect">
            <a:avLst>
              <a:gd name="adj" fmla="val 5139"/>
            </a:avLst>
          </a:prstGeom>
          <a:solidFill>
            <a:srgbClr val="D4E5F4"/>
          </a:solidFill>
          <a:ln w="1905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txBody>
          <a:bodyPr lIns="0" tIns="0" rIns="0" bIns="0" rtlCol="0" anchor="ctr">
            <a:noAutofit/>
          </a:bodyPr>
          <a:lstStyle/>
          <a:p>
            <a:pPr algn="ctr">
              <a:buClrTx/>
              <a:buFontTx/>
              <a:buNone/>
              <a:defRPr/>
            </a:pPr>
            <a:r>
              <a:rPr lang="en-US" sz="1600" b="1" dirty="0">
                <a:solidFill>
                  <a:prstClr val="black"/>
                </a:solidFill>
                <a:latin typeface="Calibri" panose="020F0502020204030204"/>
                <a:ea typeface="+mn-ea"/>
                <a:cs typeface="+mn-cs"/>
              </a:rPr>
              <a:t>Data Manager</a:t>
            </a:r>
          </a:p>
        </p:txBody>
      </p:sp>
      <p:pic>
        <p:nvPicPr>
          <p:cNvPr id="24" name="Picture 23">
            <a:extLst>
              <a:ext uri="{FF2B5EF4-FFF2-40B4-BE49-F238E27FC236}">
                <a16:creationId xmlns:a16="http://schemas.microsoft.com/office/drawing/2014/main" id="{D98E3F83-23AF-3029-FFCA-BED82C51B22F}"/>
              </a:ext>
            </a:extLst>
          </p:cNvPr>
          <p:cNvPicPr>
            <a:picLocks noChangeAspect="1"/>
          </p:cNvPicPr>
          <p:nvPr/>
        </p:nvPicPr>
        <p:blipFill>
          <a:blip r:embed="rId4"/>
          <a:stretch>
            <a:fillRect/>
          </a:stretch>
        </p:blipFill>
        <p:spPr>
          <a:xfrm>
            <a:off x="389734" y="1294894"/>
            <a:ext cx="1153502" cy="1153502"/>
          </a:xfrm>
          <a:prstGeom prst="rect">
            <a:avLst/>
          </a:prstGeom>
        </p:spPr>
      </p:pic>
      <p:sp>
        <p:nvSpPr>
          <p:cNvPr id="29" name="Rectangle: Rounded Corners 28">
            <a:extLst>
              <a:ext uri="{FF2B5EF4-FFF2-40B4-BE49-F238E27FC236}">
                <a16:creationId xmlns:a16="http://schemas.microsoft.com/office/drawing/2014/main" id="{D8CBB348-1BFC-A846-9735-7E35ADD6C226}"/>
              </a:ext>
            </a:extLst>
          </p:cNvPr>
          <p:cNvSpPr/>
          <p:nvPr/>
        </p:nvSpPr>
        <p:spPr>
          <a:xfrm>
            <a:off x="2170672" y="3093528"/>
            <a:ext cx="2687589" cy="111151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pic>
        <p:nvPicPr>
          <p:cNvPr id="121" name="Picture 120">
            <a:extLst>
              <a:ext uri="{FF2B5EF4-FFF2-40B4-BE49-F238E27FC236}">
                <a16:creationId xmlns:a16="http://schemas.microsoft.com/office/drawing/2014/main" id="{A36F2453-A996-E080-E684-FF87B99E6220}"/>
              </a:ext>
            </a:extLst>
          </p:cNvPr>
          <p:cNvPicPr>
            <a:picLocks noChangeAspect="1"/>
          </p:cNvPicPr>
          <p:nvPr/>
        </p:nvPicPr>
        <p:blipFill>
          <a:blip r:embed="rId5"/>
          <a:stretch>
            <a:fillRect/>
          </a:stretch>
        </p:blipFill>
        <p:spPr>
          <a:xfrm>
            <a:off x="6160642" y="2951686"/>
            <a:ext cx="2278502" cy="1258649"/>
          </a:xfrm>
          <a:prstGeom prst="rect">
            <a:avLst/>
          </a:prstGeom>
          <a:effectLst/>
        </p:spPr>
      </p:pic>
      <p:sp>
        <p:nvSpPr>
          <p:cNvPr id="38" name="Rectangle: Rounded Corners 37">
            <a:extLst>
              <a:ext uri="{FF2B5EF4-FFF2-40B4-BE49-F238E27FC236}">
                <a16:creationId xmlns:a16="http://schemas.microsoft.com/office/drawing/2014/main" id="{2E2290AE-6B90-90A7-C2E2-307BE0ED75D8}"/>
              </a:ext>
            </a:extLst>
          </p:cNvPr>
          <p:cNvSpPr/>
          <p:nvPr/>
        </p:nvSpPr>
        <p:spPr>
          <a:xfrm>
            <a:off x="5445791" y="708510"/>
            <a:ext cx="2993353" cy="161334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2108DBE5-E0C4-03AA-FB30-E1715CCFCEAF}"/>
              </a:ext>
            </a:extLst>
          </p:cNvPr>
          <p:cNvCxnSpPr>
            <a:cxnSpLocks/>
          </p:cNvCxnSpPr>
          <p:nvPr/>
        </p:nvCxnSpPr>
        <p:spPr>
          <a:xfrm flipV="1">
            <a:off x="4858261" y="2321859"/>
            <a:ext cx="587530" cy="771669"/>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cxnSp>
        <p:nvCxnSpPr>
          <p:cNvPr id="137" name="Connector: Elbow 136">
            <a:extLst>
              <a:ext uri="{FF2B5EF4-FFF2-40B4-BE49-F238E27FC236}">
                <a16:creationId xmlns:a16="http://schemas.microsoft.com/office/drawing/2014/main" id="{EFDB7C6D-8923-B8D9-A138-8A284D42B35C}"/>
              </a:ext>
            </a:extLst>
          </p:cNvPr>
          <p:cNvCxnSpPr>
            <a:cxnSpLocks/>
            <a:stCxn id="15" idx="1"/>
            <a:endCxn id="23" idx="3"/>
          </p:cNvCxnSpPr>
          <p:nvPr/>
        </p:nvCxnSpPr>
        <p:spPr>
          <a:xfrm rot="10800000" flipV="1">
            <a:off x="1675426" y="1606678"/>
            <a:ext cx="495246" cy="1178689"/>
          </a:xfrm>
          <a:prstGeom prst="bentConnector3">
            <a:avLst>
              <a:gd name="adj1" fmla="val 50000"/>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01B565BD-4DE7-3057-C232-28C1D4C2CF01}"/>
              </a:ext>
            </a:extLst>
          </p:cNvPr>
          <p:cNvCxnSpPr>
            <a:cxnSpLocks/>
          </p:cNvCxnSpPr>
          <p:nvPr/>
        </p:nvCxnSpPr>
        <p:spPr>
          <a:xfrm>
            <a:off x="4795958" y="1563494"/>
            <a:ext cx="627436" cy="0"/>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sp>
        <p:nvSpPr>
          <p:cNvPr id="3" name="TextBox 2">
            <a:extLst>
              <a:ext uri="{FF2B5EF4-FFF2-40B4-BE49-F238E27FC236}">
                <a16:creationId xmlns:a16="http://schemas.microsoft.com/office/drawing/2014/main" id="{7E733B71-BF1B-D91C-C80F-178B0010427D}"/>
              </a:ext>
            </a:extLst>
          </p:cNvPr>
          <p:cNvSpPr txBox="1">
            <a:spLocks/>
          </p:cNvSpPr>
          <p:nvPr/>
        </p:nvSpPr>
        <p:spPr>
          <a:xfrm>
            <a:off x="2618328" y="726330"/>
            <a:ext cx="1695870" cy="387314"/>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Profiling Engine</a:t>
            </a:r>
            <a:r>
              <a:rPr lang="en-US" sz="2000" b="1" dirty="0">
                <a:solidFill>
                  <a:srgbClr val="C00000"/>
                </a:solidFill>
                <a:latin typeface="Calibri" panose="020F0502020204030204"/>
                <a:ea typeface="+mn-ea"/>
                <a:cs typeface="+mn-cs"/>
              </a:rPr>
              <a:t> </a:t>
            </a:r>
          </a:p>
        </p:txBody>
      </p:sp>
      <p:sp>
        <p:nvSpPr>
          <p:cNvPr id="4" name="TextBox 3">
            <a:extLst>
              <a:ext uri="{FF2B5EF4-FFF2-40B4-BE49-F238E27FC236}">
                <a16:creationId xmlns:a16="http://schemas.microsoft.com/office/drawing/2014/main" id="{DBF213B7-0AEB-7F9D-38B7-09BEFC1BBFF1}"/>
              </a:ext>
            </a:extLst>
          </p:cNvPr>
          <p:cNvSpPr txBox="1">
            <a:spLocks/>
          </p:cNvSpPr>
          <p:nvPr/>
        </p:nvSpPr>
        <p:spPr>
          <a:xfrm>
            <a:off x="5678962" y="726931"/>
            <a:ext cx="2527010" cy="313498"/>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Decision Framework</a:t>
            </a:r>
            <a:r>
              <a:rPr lang="en-US" sz="2000" b="1" dirty="0">
                <a:solidFill>
                  <a:srgbClr val="C00000"/>
                </a:solidFill>
                <a:latin typeface="Calibri" panose="020F0502020204030204"/>
                <a:ea typeface="+mn-ea"/>
                <a:cs typeface="+mn-cs"/>
              </a:rPr>
              <a:t> </a:t>
            </a:r>
          </a:p>
        </p:txBody>
      </p:sp>
      <p:sp>
        <p:nvSpPr>
          <p:cNvPr id="5" name="TextBox 4">
            <a:extLst>
              <a:ext uri="{FF2B5EF4-FFF2-40B4-BE49-F238E27FC236}">
                <a16:creationId xmlns:a16="http://schemas.microsoft.com/office/drawing/2014/main" id="{1F0C2558-3016-0496-16E5-8F0D2DE3D6B2}"/>
              </a:ext>
            </a:extLst>
          </p:cNvPr>
          <p:cNvSpPr txBox="1">
            <a:spLocks/>
          </p:cNvSpPr>
          <p:nvPr/>
        </p:nvSpPr>
        <p:spPr>
          <a:xfrm>
            <a:off x="2409864" y="3093528"/>
            <a:ext cx="2232496" cy="283671"/>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Execution Module</a:t>
            </a:r>
            <a:r>
              <a:rPr lang="en-US" sz="2000" b="1" dirty="0">
                <a:solidFill>
                  <a:srgbClr val="C00000"/>
                </a:solidFill>
                <a:latin typeface="Calibri" panose="020F0502020204030204"/>
                <a:ea typeface="+mn-ea"/>
                <a:cs typeface="+mn-cs"/>
              </a:rPr>
              <a:t> </a:t>
            </a:r>
          </a:p>
        </p:txBody>
      </p:sp>
      <p:cxnSp>
        <p:nvCxnSpPr>
          <p:cNvPr id="6" name="Straight Connector 5">
            <a:extLst>
              <a:ext uri="{FF2B5EF4-FFF2-40B4-BE49-F238E27FC236}">
                <a16:creationId xmlns:a16="http://schemas.microsoft.com/office/drawing/2014/main" id="{C0F539C6-F2AB-E51A-65D2-603E614308B2}"/>
              </a:ext>
            </a:extLst>
          </p:cNvPr>
          <p:cNvCxnSpPr>
            <a:cxnSpLocks/>
          </p:cNvCxnSpPr>
          <p:nvPr/>
        </p:nvCxnSpPr>
        <p:spPr>
          <a:xfrm flipV="1">
            <a:off x="6866965" y="2338881"/>
            <a:ext cx="1414533" cy="739024"/>
          </a:xfrm>
          <a:prstGeom prst="line">
            <a:avLst/>
          </a:prstGeom>
          <a:noFill/>
          <a:ln w="28575" cap="flat" cmpd="sng" algn="ctr">
            <a:solidFill>
              <a:schemeClr val="tx2">
                <a:lumMod val="50000"/>
              </a:schemeClr>
            </a:solidFill>
            <a:prstDash val="sysDot"/>
            <a:miter lim="800000"/>
          </a:ln>
          <a:effectLst/>
        </p:spPr>
      </p:cxnSp>
      <p:cxnSp>
        <p:nvCxnSpPr>
          <p:cNvPr id="7" name="Straight Connector 6">
            <a:extLst>
              <a:ext uri="{FF2B5EF4-FFF2-40B4-BE49-F238E27FC236}">
                <a16:creationId xmlns:a16="http://schemas.microsoft.com/office/drawing/2014/main" id="{DEE3477A-0C09-EBB5-DF92-9B472AC78B0C}"/>
              </a:ext>
            </a:extLst>
          </p:cNvPr>
          <p:cNvCxnSpPr>
            <a:cxnSpLocks/>
          </p:cNvCxnSpPr>
          <p:nvPr/>
        </p:nvCxnSpPr>
        <p:spPr>
          <a:xfrm flipH="1" flipV="1">
            <a:off x="5564584" y="2321859"/>
            <a:ext cx="1302381" cy="756046"/>
          </a:xfrm>
          <a:prstGeom prst="line">
            <a:avLst/>
          </a:prstGeom>
          <a:noFill/>
          <a:ln w="28575" cap="flat" cmpd="sng" algn="ctr">
            <a:solidFill>
              <a:schemeClr val="tx2">
                <a:lumMod val="50000"/>
              </a:schemeClr>
            </a:solidFill>
            <a:prstDash val="sysDot"/>
            <a:miter lim="800000"/>
          </a:ln>
          <a:effectLst/>
        </p:spPr>
      </p:cxnSp>
      <p:cxnSp>
        <p:nvCxnSpPr>
          <p:cNvPr id="8" name="Straight Connector 7">
            <a:extLst>
              <a:ext uri="{FF2B5EF4-FFF2-40B4-BE49-F238E27FC236}">
                <a16:creationId xmlns:a16="http://schemas.microsoft.com/office/drawing/2014/main" id="{5F6793BF-C9DF-2FA5-1D8A-5C7EB23F2190}"/>
              </a:ext>
            </a:extLst>
          </p:cNvPr>
          <p:cNvCxnSpPr>
            <a:cxnSpLocks/>
          </p:cNvCxnSpPr>
          <p:nvPr/>
        </p:nvCxnSpPr>
        <p:spPr>
          <a:xfrm flipH="1" flipV="1">
            <a:off x="4873424" y="3150154"/>
            <a:ext cx="1491517" cy="430856"/>
          </a:xfrm>
          <a:prstGeom prst="line">
            <a:avLst/>
          </a:prstGeom>
          <a:noFill/>
          <a:ln w="28575" cap="flat" cmpd="sng" algn="ctr">
            <a:solidFill>
              <a:schemeClr val="tx2">
                <a:lumMod val="50000"/>
              </a:schemeClr>
            </a:solidFill>
            <a:prstDash val="sysDot"/>
            <a:miter lim="800000"/>
          </a:ln>
          <a:effectLst/>
        </p:spPr>
      </p:cxnSp>
      <p:cxnSp>
        <p:nvCxnSpPr>
          <p:cNvPr id="9" name="Straight Connector 8">
            <a:extLst>
              <a:ext uri="{FF2B5EF4-FFF2-40B4-BE49-F238E27FC236}">
                <a16:creationId xmlns:a16="http://schemas.microsoft.com/office/drawing/2014/main" id="{D1E4D724-88F2-483F-4B7F-291745A5C51D}"/>
              </a:ext>
            </a:extLst>
          </p:cNvPr>
          <p:cNvCxnSpPr>
            <a:cxnSpLocks/>
          </p:cNvCxnSpPr>
          <p:nvPr/>
        </p:nvCxnSpPr>
        <p:spPr>
          <a:xfrm flipH="1">
            <a:off x="4858261" y="3581010"/>
            <a:ext cx="1506680" cy="556943"/>
          </a:xfrm>
          <a:prstGeom prst="line">
            <a:avLst/>
          </a:prstGeom>
          <a:noFill/>
          <a:ln w="28575" cap="flat" cmpd="sng" algn="ctr">
            <a:solidFill>
              <a:schemeClr val="tx2">
                <a:lumMod val="50000"/>
              </a:schemeClr>
            </a:solidFill>
            <a:prstDash val="sysDot"/>
            <a:miter lim="800000"/>
          </a:ln>
          <a:effectLst/>
        </p:spPr>
      </p:cxnSp>
    </p:spTree>
    <p:custDataLst>
      <p:tags r:id="rId1"/>
    </p:custDataLst>
    <p:extLst>
      <p:ext uri="{BB962C8B-B14F-4D97-AF65-F5344CB8AC3E}">
        <p14:creationId xmlns:p14="http://schemas.microsoft.com/office/powerpoint/2010/main" val="262369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9" grpId="0" animBg="1"/>
      <p:bldP spid="38" grpId="0" animBg="1"/>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57B88-ED80-5FDA-2FBC-336238577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37BE8-5ECC-879F-0D80-62F03ACB7A13}"/>
              </a:ext>
            </a:extLst>
          </p:cNvPr>
          <p:cNvSpPr>
            <a:spLocks noGrp="1"/>
          </p:cNvSpPr>
          <p:nvPr>
            <p:ph type="title"/>
          </p:nvPr>
        </p:nvSpPr>
        <p:spPr>
          <a:xfrm>
            <a:off x="311700" y="155643"/>
            <a:ext cx="4627853" cy="419007"/>
          </a:xfrm>
        </p:spPr>
        <p:txBody>
          <a:bodyPr>
            <a:noAutofit/>
          </a:bodyPr>
          <a:lstStyle/>
          <a:p>
            <a:r>
              <a:rPr lang="en-US" sz="2400" dirty="0">
                <a:latin typeface="+mj-lt"/>
              </a:rPr>
              <a:t>Cell Set Generation</a:t>
            </a:r>
          </a:p>
        </p:txBody>
      </p:sp>
      <p:sp>
        <p:nvSpPr>
          <p:cNvPr id="4" name="Slide Number Placeholder 3">
            <a:extLst>
              <a:ext uri="{FF2B5EF4-FFF2-40B4-BE49-F238E27FC236}">
                <a16:creationId xmlns:a16="http://schemas.microsoft.com/office/drawing/2014/main" id="{4B88C6B4-8FAA-77A8-D981-367F0F440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sp>
        <p:nvSpPr>
          <p:cNvPr id="5" name="TextBox 4">
            <a:extLst>
              <a:ext uri="{FF2B5EF4-FFF2-40B4-BE49-F238E27FC236}">
                <a16:creationId xmlns:a16="http://schemas.microsoft.com/office/drawing/2014/main" id="{8D7C990F-F9BE-45B9-8FE0-962B9F1D2430}"/>
              </a:ext>
            </a:extLst>
          </p:cNvPr>
          <p:cNvSpPr txBox="1"/>
          <p:nvPr/>
        </p:nvSpPr>
        <p:spPr>
          <a:xfrm>
            <a:off x="311699" y="1085771"/>
            <a:ext cx="4627853" cy="2308324"/>
          </a:xfrm>
          <a:prstGeom prst="rect">
            <a:avLst/>
          </a:prstGeom>
          <a:noFill/>
        </p:spPr>
        <p:txBody>
          <a:bodyPr wrap="square" rtlCol="0">
            <a:spAutoFit/>
          </a:bodyPr>
          <a:lstStyle/>
          <a:p>
            <a:pPr marL="285750" indent="-285750">
              <a:buClrTx/>
              <a:buBlip>
                <a:blip r:embed="rId4"/>
              </a:buBlip>
            </a:pPr>
            <a:r>
              <a:rPr lang="en-US" sz="1800" b="1" kern="1200" dirty="0">
                <a:solidFill>
                  <a:prstClr val="black"/>
                </a:solidFill>
                <a:latin typeface="Calibri" panose="020F0502020204030204"/>
                <a:ea typeface="+mn-ea"/>
                <a:cs typeface="+mn-cs"/>
              </a:rPr>
              <a:t>Cell combinations</a:t>
            </a:r>
            <a:r>
              <a:rPr lang="en-US" sz="1800" kern="1200" dirty="0">
                <a:solidFill>
                  <a:prstClr val="black"/>
                </a:solidFill>
                <a:latin typeface="Calibri" panose="020F0502020204030204"/>
                <a:ea typeface="+mn-ea"/>
                <a:cs typeface="+mn-cs"/>
              </a:rPr>
              <a:t> → Cell Set </a:t>
            </a:r>
            <a:r>
              <a:rPr lang="en-US" sz="1800" b="1" i="1" kern="1200" dirty="0">
                <a:solidFill>
                  <a:prstClr val="black"/>
                </a:solidFill>
                <a:latin typeface="Calibri" panose="020F0502020204030204"/>
                <a:ea typeface="+mn-ea"/>
                <a:cs typeface="+mn-cs"/>
              </a:rPr>
              <a:t>C</a:t>
            </a:r>
            <a:r>
              <a:rPr lang="en-US" sz="1800" kern="1200" dirty="0">
                <a:solidFill>
                  <a:prstClr val="black"/>
                </a:solidFill>
                <a:latin typeface="Calibri" panose="020F0502020204030204"/>
                <a:ea typeface="+mn-ea"/>
                <a:cs typeface="+mn-cs"/>
              </a:rPr>
              <a:t> = {c</a:t>
            </a:r>
            <a:r>
              <a:rPr lang="en-US" sz="1800" kern="1200" baseline="30000" dirty="0">
                <a:solidFill>
                  <a:prstClr val="black"/>
                </a:solidFill>
                <a:latin typeface="Calibri" panose="020F0502020204030204"/>
                <a:ea typeface="+mn-ea"/>
                <a:cs typeface="+mn-cs"/>
              </a:rPr>
              <a:t>i</a:t>
            </a:r>
            <a:r>
              <a:rPr lang="en-US" sz="1800" kern="1200" dirty="0">
                <a:solidFill>
                  <a:prstClr val="black"/>
                </a:solidFill>
                <a:latin typeface="Calibri" panose="020F0502020204030204"/>
                <a:ea typeface="+mn-ea"/>
                <a:cs typeface="+mn-cs"/>
              </a:rPr>
              <a:t>} </a:t>
            </a:r>
          </a:p>
          <a:p>
            <a:pPr marL="742950" lvl="1" indent="-285750">
              <a:buClrTx/>
              <a:buBlip>
                <a:blip r:embed="rId4"/>
              </a:buBlip>
            </a:pPr>
            <a:r>
              <a:rPr lang="en-US" sz="1800" kern="1200" dirty="0">
                <a:solidFill>
                  <a:prstClr val="black"/>
                </a:solidFill>
                <a:latin typeface="Calibri" panose="020F0502020204030204"/>
                <a:ea typeface="+mn-ea"/>
                <a:cs typeface="+mn-cs"/>
              </a:rPr>
              <a:t>E.g., c</a:t>
            </a:r>
            <a:r>
              <a:rPr lang="en-US" sz="1800" kern="1200" baseline="30000" dirty="0">
                <a:solidFill>
                  <a:prstClr val="black"/>
                </a:solidFill>
                <a:latin typeface="Calibri" panose="020F0502020204030204"/>
                <a:ea typeface="+mn-ea"/>
                <a:cs typeface="+mn-cs"/>
              </a:rPr>
              <a:t>1</a:t>
            </a:r>
            <a:r>
              <a:rPr lang="en-US" sz="1800" kern="1200" dirty="0">
                <a:solidFill>
                  <a:prstClr val="black"/>
                </a:solidFill>
                <a:latin typeface="Calibri" panose="020F0502020204030204"/>
                <a:ea typeface="+mn-ea"/>
                <a:cs typeface="+mn-cs"/>
              </a:rPr>
              <a:t> = [4G 1935MHz PCell, 5G 2510MHz </a:t>
            </a:r>
            <a:r>
              <a:rPr lang="en-US" sz="1800" kern="1200" dirty="0" err="1">
                <a:solidFill>
                  <a:prstClr val="black"/>
                </a:solidFill>
                <a:latin typeface="Calibri" panose="020F0502020204030204"/>
                <a:ea typeface="+mn-ea"/>
                <a:cs typeface="+mn-cs"/>
              </a:rPr>
              <a:t>SCell</a:t>
            </a:r>
            <a:r>
              <a:rPr lang="en-US" sz="1800" kern="1200" dirty="0">
                <a:solidFill>
                  <a:prstClr val="black"/>
                </a:solidFill>
                <a:latin typeface="Calibri" panose="020F0502020204030204"/>
                <a:ea typeface="+mn-ea"/>
                <a:cs typeface="+mn-cs"/>
              </a:rPr>
              <a:t>, 5G 2530MHz </a:t>
            </a:r>
            <a:r>
              <a:rPr lang="en-US" sz="1800" kern="1200" dirty="0" err="1">
                <a:solidFill>
                  <a:prstClr val="black"/>
                </a:solidFill>
                <a:latin typeface="Calibri" panose="020F0502020204030204"/>
                <a:ea typeface="+mn-ea"/>
                <a:cs typeface="+mn-cs"/>
              </a:rPr>
              <a:t>SCell</a:t>
            </a:r>
            <a:r>
              <a:rPr lang="en-US" sz="1800" kern="1200" dirty="0">
                <a:solidFill>
                  <a:prstClr val="black"/>
                </a:solidFill>
                <a:latin typeface="Calibri" panose="020F0502020204030204"/>
                <a:ea typeface="+mn-ea"/>
                <a:cs typeface="+mn-cs"/>
              </a:rPr>
              <a:t>]</a:t>
            </a:r>
          </a:p>
          <a:p>
            <a:pPr marL="285750" indent="-285750">
              <a:buClrTx/>
              <a:buBlip>
                <a:blip r:embed="rId4"/>
              </a:buBlip>
            </a:pPr>
            <a:r>
              <a:rPr lang="en-US" sz="1800" b="1" kern="1200" dirty="0">
                <a:solidFill>
                  <a:prstClr val="black"/>
                </a:solidFill>
                <a:latin typeface="Calibri" panose="020F0502020204030204"/>
                <a:ea typeface="+mn-ea"/>
                <a:cs typeface="+mn-cs"/>
              </a:rPr>
              <a:t>Problem:</a:t>
            </a:r>
            <a:r>
              <a:rPr lang="en-US" sz="1800" kern="1200" dirty="0">
                <a:solidFill>
                  <a:prstClr val="black"/>
                </a:solidFill>
                <a:latin typeface="Calibri" panose="020F0502020204030204"/>
                <a:ea typeface="+mn-ea"/>
                <a:cs typeface="+mn-cs"/>
              </a:rPr>
              <a:t> 100+ possible cell combinations</a:t>
            </a:r>
          </a:p>
          <a:p>
            <a:pPr marL="285750" indent="-285750">
              <a:buClrTx/>
              <a:buBlip>
                <a:blip r:embed="rId4"/>
              </a:buBlip>
            </a:pPr>
            <a:r>
              <a:rPr lang="en-US" sz="1800" b="1" kern="1200" dirty="0">
                <a:solidFill>
                  <a:prstClr val="black"/>
                </a:solidFill>
                <a:latin typeface="Calibri" panose="020F0502020204030204"/>
                <a:ea typeface="+mn-ea"/>
                <a:cs typeface="+mn-cs"/>
              </a:rPr>
              <a:t>Insight:</a:t>
            </a:r>
            <a:r>
              <a:rPr lang="en-US" sz="1800" kern="1200" dirty="0">
                <a:solidFill>
                  <a:prstClr val="black"/>
                </a:solidFill>
                <a:latin typeface="Calibri" panose="020F0502020204030204"/>
                <a:ea typeface="+mn-ea"/>
                <a:cs typeface="+mn-cs"/>
              </a:rPr>
              <a:t> Operators do not allow all combinations in the wild</a:t>
            </a:r>
          </a:p>
          <a:p>
            <a:pPr marL="285750" lvl="3" indent="-285750">
              <a:buClrTx/>
              <a:buBlip>
                <a:blip r:embed="rId4"/>
              </a:buBlip>
            </a:pPr>
            <a:r>
              <a:rPr lang="en-US" sz="1800" b="1" kern="1200" dirty="0">
                <a:solidFill>
                  <a:prstClr val="black"/>
                </a:solidFill>
                <a:latin typeface="Calibri" panose="020F0502020204030204"/>
                <a:ea typeface="+mn-ea"/>
                <a:cs typeface="+mn-cs"/>
              </a:rPr>
              <a:t>Solution:</a:t>
            </a:r>
            <a:r>
              <a:rPr lang="en-US" sz="1800" kern="1200" dirty="0">
                <a:solidFill>
                  <a:prstClr val="black"/>
                </a:solidFill>
                <a:latin typeface="Calibri" panose="020F0502020204030204"/>
                <a:ea typeface="+mn-ea"/>
                <a:cs typeface="+mn-cs"/>
              </a:rPr>
              <a:t> Only allow feasible cell combinations based on history in </a:t>
            </a:r>
            <a:r>
              <a:rPr lang="en-US" sz="1800" b="1" i="1" kern="1200" dirty="0">
                <a:solidFill>
                  <a:prstClr val="black"/>
                </a:solidFill>
                <a:latin typeface="Calibri" panose="020F0502020204030204"/>
                <a:ea typeface="+mn-ea"/>
                <a:cs typeface="+mn-cs"/>
              </a:rPr>
              <a:t>C</a:t>
            </a:r>
            <a:endParaRPr lang="en-US" sz="1800" kern="1200" dirty="0">
              <a:solidFill>
                <a:prstClr val="black"/>
              </a:solidFill>
              <a:latin typeface="Calibri" panose="020F0502020204030204"/>
              <a:ea typeface="+mn-ea"/>
              <a:cs typeface="+mn-cs"/>
            </a:endParaRPr>
          </a:p>
        </p:txBody>
      </p:sp>
      <p:pic>
        <p:nvPicPr>
          <p:cNvPr id="8" name="Picture 7">
            <a:extLst>
              <a:ext uri="{FF2B5EF4-FFF2-40B4-BE49-F238E27FC236}">
                <a16:creationId xmlns:a16="http://schemas.microsoft.com/office/drawing/2014/main" id="{45B18F61-8DA7-7992-4833-30FCB8A54783}"/>
              </a:ext>
            </a:extLst>
          </p:cNvPr>
          <p:cNvPicPr>
            <a:picLocks noChangeAspect="1"/>
          </p:cNvPicPr>
          <p:nvPr/>
        </p:nvPicPr>
        <p:blipFill>
          <a:blip r:embed="rId5"/>
          <a:stretch>
            <a:fillRect/>
          </a:stretch>
        </p:blipFill>
        <p:spPr>
          <a:xfrm>
            <a:off x="4719252" y="1336783"/>
            <a:ext cx="3897303" cy="2244519"/>
          </a:xfrm>
          <a:prstGeom prst="rect">
            <a:avLst/>
          </a:prstGeom>
        </p:spPr>
      </p:pic>
      <p:sp>
        <p:nvSpPr>
          <p:cNvPr id="10" name="Speech Bubble: Rectangle with Corners Rounded 9">
            <a:extLst>
              <a:ext uri="{FF2B5EF4-FFF2-40B4-BE49-F238E27FC236}">
                <a16:creationId xmlns:a16="http://schemas.microsoft.com/office/drawing/2014/main" id="{CF2DC712-728C-DD7F-A604-15A393BC5F08}"/>
              </a:ext>
            </a:extLst>
          </p:cNvPr>
          <p:cNvSpPr/>
          <p:nvPr/>
        </p:nvSpPr>
        <p:spPr>
          <a:xfrm>
            <a:off x="4935762" y="733779"/>
            <a:ext cx="3536695" cy="333462"/>
          </a:xfrm>
          <a:prstGeom prst="wedgeRoundRectCallout">
            <a:avLst>
              <a:gd name="adj1" fmla="val 97"/>
              <a:gd name="adj2" fmla="val 104871"/>
              <a:gd name="adj3" fmla="val 16667"/>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C00000"/>
                </a:solidFill>
              </a:rPr>
              <a:t>cells are not aggregated incrementally</a:t>
            </a:r>
          </a:p>
        </p:txBody>
      </p:sp>
    </p:spTree>
    <p:custDataLst>
      <p:tags r:id="rId1"/>
    </p:custDataLst>
    <p:extLst>
      <p:ext uri="{BB962C8B-B14F-4D97-AF65-F5344CB8AC3E}">
        <p14:creationId xmlns:p14="http://schemas.microsoft.com/office/powerpoint/2010/main" val="7405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B4900-9152-3D56-A909-65B82BE15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A967A-E4C1-FFC7-9480-0E368BC2247E}"/>
              </a:ext>
            </a:extLst>
          </p:cNvPr>
          <p:cNvSpPr>
            <a:spLocks noGrp="1"/>
          </p:cNvSpPr>
          <p:nvPr>
            <p:ph type="title"/>
          </p:nvPr>
        </p:nvSpPr>
        <p:spPr>
          <a:xfrm>
            <a:off x="311700" y="155643"/>
            <a:ext cx="4627853" cy="419007"/>
          </a:xfrm>
        </p:spPr>
        <p:txBody>
          <a:bodyPr>
            <a:noAutofit/>
          </a:bodyPr>
          <a:lstStyle/>
          <a:p>
            <a:r>
              <a:rPr lang="en-US" sz="2400" dirty="0">
                <a:latin typeface="+mj-lt"/>
              </a:rPr>
              <a:t>Opportunistic Decision Making </a:t>
            </a:r>
          </a:p>
        </p:txBody>
      </p:sp>
      <p:sp>
        <p:nvSpPr>
          <p:cNvPr id="4" name="Slide Number Placeholder 3">
            <a:extLst>
              <a:ext uri="{FF2B5EF4-FFF2-40B4-BE49-F238E27FC236}">
                <a16:creationId xmlns:a16="http://schemas.microsoft.com/office/drawing/2014/main" id="{E1DEF0B7-12FA-D899-C55D-9E7CBB331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sp>
        <p:nvSpPr>
          <p:cNvPr id="6" name="TextBox 5">
            <a:extLst>
              <a:ext uri="{FF2B5EF4-FFF2-40B4-BE49-F238E27FC236}">
                <a16:creationId xmlns:a16="http://schemas.microsoft.com/office/drawing/2014/main" id="{356CF3ED-E21F-9AC0-9FF4-1C8EAEBAED90}"/>
              </a:ext>
            </a:extLst>
          </p:cNvPr>
          <p:cNvSpPr txBox="1"/>
          <p:nvPr/>
        </p:nvSpPr>
        <p:spPr>
          <a:xfrm>
            <a:off x="246424" y="1023018"/>
            <a:ext cx="4146282" cy="2308324"/>
          </a:xfrm>
          <a:prstGeom prst="rect">
            <a:avLst/>
          </a:prstGeom>
          <a:noFill/>
        </p:spPr>
        <p:txBody>
          <a:bodyPr wrap="square" rtlCol="0">
            <a:spAutoFit/>
          </a:bodyPr>
          <a:lstStyle/>
          <a:p>
            <a:pPr marL="285750" indent="-285750">
              <a:buClrTx/>
              <a:buBlip>
                <a:blip r:embed="rId4"/>
              </a:buBlip>
            </a:pPr>
            <a:r>
              <a:rPr lang="en-US" sz="1800" b="1" kern="1200" dirty="0">
                <a:solidFill>
                  <a:prstClr val="black"/>
                </a:solidFill>
                <a:latin typeface="Calibri" panose="020F0502020204030204"/>
                <a:ea typeface="+mn-ea"/>
                <a:cs typeface="+mn-cs"/>
              </a:rPr>
              <a:t>Problem:</a:t>
            </a:r>
            <a:r>
              <a:rPr lang="en-US" sz="1800" kern="1200" dirty="0">
                <a:solidFill>
                  <a:prstClr val="black"/>
                </a:solidFill>
                <a:latin typeface="Calibri" panose="020F0502020204030204"/>
                <a:ea typeface="+mn-ea"/>
                <a:cs typeface="+mn-cs"/>
              </a:rPr>
              <a:t> UEs can only use one cell combination at a time</a:t>
            </a:r>
          </a:p>
          <a:p>
            <a:pPr marL="742950" lvl="1" indent="-285750">
              <a:buClrTx/>
              <a:buBlip>
                <a:blip r:embed="rId4"/>
              </a:buBlip>
            </a:pPr>
            <a:r>
              <a:rPr lang="en-US" sz="1800" kern="1200" dirty="0">
                <a:solidFill>
                  <a:prstClr val="black"/>
                </a:solidFill>
                <a:latin typeface="Calibri" panose="020F0502020204030204"/>
                <a:ea typeface="+mn-ea"/>
                <a:cs typeface="+mn-cs"/>
              </a:rPr>
              <a:t>decide whether to use current cell combination or choose another</a:t>
            </a:r>
          </a:p>
          <a:p>
            <a:pPr marL="285750" indent="-285750">
              <a:buClrTx/>
              <a:buBlip>
                <a:blip r:embed="rId4"/>
              </a:buBlip>
            </a:pPr>
            <a:r>
              <a:rPr lang="en-US" sz="1800" b="1" kern="1200" dirty="0">
                <a:solidFill>
                  <a:prstClr val="black"/>
                </a:solidFill>
                <a:latin typeface="Calibri" panose="020F0502020204030204"/>
                <a:ea typeface="+mn-ea"/>
                <a:cs typeface="+mn-cs"/>
              </a:rPr>
              <a:t>Challenge: </a:t>
            </a:r>
            <a:r>
              <a:rPr lang="en-US" sz="1800" kern="1200" dirty="0">
                <a:solidFill>
                  <a:prstClr val="black"/>
                </a:solidFill>
                <a:latin typeface="Calibri" panose="020F0502020204030204"/>
                <a:ea typeface="+mn-ea"/>
                <a:cs typeface="+mn-cs"/>
              </a:rPr>
              <a:t>Exploration vs. Exploitation</a:t>
            </a:r>
          </a:p>
          <a:p>
            <a:pPr marL="285750" indent="-285750">
              <a:buClrTx/>
              <a:buBlip>
                <a:blip r:embed="rId4"/>
              </a:buBlip>
            </a:pPr>
            <a:r>
              <a:rPr lang="en-US" sz="1800" b="1" kern="1200" dirty="0">
                <a:solidFill>
                  <a:prstClr val="black"/>
                </a:solidFill>
                <a:latin typeface="Calibri" panose="020F0502020204030204"/>
                <a:ea typeface="+mn-ea"/>
                <a:cs typeface="+mn-cs"/>
              </a:rPr>
              <a:t>Solution: </a:t>
            </a:r>
            <a:r>
              <a:rPr lang="en-US" sz="1800" kern="1200" dirty="0">
                <a:solidFill>
                  <a:prstClr val="black"/>
                </a:solidFill>
                <a:latin typeface="Calibri" panose="020F0502020204030204"/>
                <a:ea typeface="+mn-ea"/>
                <a:cs typeface="+mn-cs"/>
              </a:rPr>
              <a:t>Epsilon-greedy policy</a:t>
            </a:r>
          </a:p>
          <a:p>
            <a:pPr marL="742950" lvl="1" indent="-285750">
              <a:buClrTx/>
              <a:buBlip>
                <a:blip r:embed="rId4"/>
              </a:buBlip>
            </a:pPr>
            <a:r>
              <a:rPr lang="en-US" sz="1800" kern="1200" dirty="0">
                <a:solidFill>
                  <a:prstClr val="black"/>
                </a:solidFill>
                <a:latin typeface="Calibri" panose="020F0502020204030204"/>
                <a:ea typeface="+mn-ea"/>
                <a:cs typeface="+mn-cs"/>
              </a:rPr>
              <a:t>Gain-aware greedy exploitation</a:t>
            </a:r>
          </a:p>
          <a:p>
            <a:pPr marL="742950" lvl="1" indent="-285750">
              <a:buClrTx/>
              <a:buBlip>
                <a:blip r:embed="rId4"/>
              </a:buBlip>
            </a:pPr>
            <a:r>
              <a:rPr lang="en-US" sz="1800" kern="1200" dirty="0">
                <a:solidFill>
                  <a:prstClr val="black"/>
                </a:solidFill>
                <a:latin typeface="Calibri" panose="020F0502020204030204"/>
                <a:ea typeface="+mn-ea"/>
                <a:cs typeface="+mn-cs"/>
              </a:rPr>
              <a:t>Smart random exploration</a:t>
            </a:r>
          </a:p>
        </p:txBody>
      </p:sp>
      <p:pic>
        <p:nvPicPr>
          <p:cNvPr id="13" name="Picture 12">
            <a:extLst>
              <a:ext uri="{FF2B5EF4-FFF2-40B4-BE49-F238E27FC236}">
                <a16:creationId xmlns:a16="http://schemas.microsoft.com/office/drawing/2014/main" id="{B28113E0-ABCD-A17B-10D0-163366FEDE41}"/>
              </a:ext>
            </a:extLst>
          </p:cNvPr>
          <p:cNvPicPr>
            <a:picLocks noChangeAspect="1"/>
          </p:cNvPicPr>
          <p:nvPr/>
        </p:nvPicPr>
        <p:blipFill>
          <a:blip r:embed="rId5"/>
          <a:stretch>
            <a:fillRect/>
          </a:stretch>
        </p:blipFill>
        <p:spPr>
          <a:xfrm>
            <a:off x="4572000" y="1023018"/>
            <a:ext cx="3900613" cy="2052954"/>
          </a:xfrm>
          <a:prstGeom prst="rect">
            <a:avLst/>
          </a:prstGeom>
        </p:spPr>
      </p:pic>
      <p:sp>
        <p:nvSpPr>
          <p:cNvPr id="14" name="Rectangle 13">
            <a:extLst>
              <a:ext uri="{FF2B5EF4-FFF2-40B4-BE49-F238E27FC236}">
                <a16:creationId xmlns:a16="http://schemas.microsoft.com/office/drawing/2014/main" id="{855D6606-F036-901D-1851-B15A034C024F}"/>
              </a:ext>
            </a:extLst>
          </p:cNvPr>
          <p:cNvSpPr/>
          <p:nvPr/>
        </p:nvSpPr>
        <p:spPr>
          <a:xfrm>
            <a:off x="4974967" y="1643683"/>
            <a:ext cx="2410175" cy="652441"/>
          </a:xfrm>
          <a:prstGeom prst="rect">
            <a:avLst/>
          </a:prstGeom>
          <a:solidFill>
            <a:sysClr val="window" lastClr="FFFFFF"/>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3C9B09-68FE-091B-3480-90FE6E1E373F}"/>
              </a:ext>
            </a:extLst>
          </p:cNvPr>
          <p:cNvSpPr/>
          <p:nvPr/>
        </p:nvSpPr>
        <p:spPr>
          <a:xfrm>
            <a:off x="4939553" y="2487234"/>
            <a:ext cx="2659334" cy="652441"/>
          </a:xfrm>
          <a:prstGeom prst="rect">
            <a:avLst/>
          </a:prstGeom>
          <a:solidFill>
            <a:sysClr val="window" lastClr="FFFFFF"/>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997D1E0-7FDC-07EB-861B-B7EC9B708DE1}"/>
              </a:ext>
            </a:extLst>
          </p:cNvPr>
          <p:cNvSpPr/>
          <p:nvPr/>
        </p:nvSpPr>
        <p:spPr>
          <a:xfrm>
            <a:off x="4571999" y="1264980"/>
            <a:ext cx="4079907" cy="1824400"/>
          </a:xfrm>
          <a:prstGeom prst="rect">
            <a:avLst/>
          </a:prstGeom>
          <a:solidFill>
            <a:sysClr val="window" lastClr="FFFFFF"/>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1251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1E645-9FF6-C947-D642-081E0F242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09A66-9A5F-8F76-A3F9-9B0668ED8CF6}"/>
              </a:ext>
            </a:extLst>
          </p:cNvPr>
          <p:cNvSpPr>
            <a:spLocks noGrp="1"/>
          </p:cNvSpPr>
          <p:nvPr>
            <p:ph type="title"/>
          </p:nvPr>
        </p:nvSpPr>
        <p:spPr>
          <a:xfrm>
            <a:off x="0" y="86758"/>
            <a:ext cx="9144000" cy="419007"/>
          </a:xfrm>
        </p:spPr>
        <p:txBody>
          <a:bodyPr>
            <a:noAutofit/>
          </a:bodyPr>
          <a:lstStyle/>
          <a:p>
            <a:pPr algn="ctr"/>
            <a:r>
              <a:rPr lang="en-US" sz="2400" u="sng" dirty="0">
                <a:latin typeface="+mj-lt"/>
              </a:rPr>
              <a:t>O</a:t>
            </a:r>
            <a:r>
              <a:rPr lang="en-US" sz="2400" dirty="0">
                <a:latin typeface="+mj-lt"/>
              </a:rPr>
              <a:t>pportunistic </a:t>
            </a:r>
            <a:r>
              <a:rPr lang="en-US" sz="2400" u="sng" dirty="0">
                <a:latin typeface="+mj-lt"/>
              </a:rPr>
              <a:t>P</a:t>
            </a:r>
            <a:r>
              <a:rPr lang="en-US" sz="2400" dirty="0">
                <a:latin typeface="+mj-lt"/>
              </a:rPr>
              <a:t>erformance-driven </a:t>
            </a:r>
            <a:r>
              <a:rPr lang="en-US" sz="2400" u="sng" dirty="0">
                <a:latin typeface="+mj-lt"/>
              </a:rPr>
              <a:t>C</a:t>
            </a:r>
            <a:r>
              <a:rPr lang="en-US" sz="2400" dirty="0">
                <a:latin typeface="+mj-lt"/>
              </a:rPr>
              <a:t>onnectivity </a:t>
            </a:r>
            <a:r>
              <a:rPr lang="en-US" sz="2400" u="sng" dirty="0">
                <a:latin typeface="+mj-lt"/>
              </a:rPr>
              <a:t>M</a:t>
            </a:r>
            <a:r>
              <a:rPr lang="en-US" sz="2400" dirty="0">
                <a:latin typeface="+mj-lt"/>
              </a:rPr>
              <a:t>anagement (OPCM)</a:t>
            </a:r>
          </a:p>
        </p:txBody>
      </p:sp>
      <p:sp>
        <p:nvSpPr>
          <p:cNvPr id="15" name="Rectangle: Rounded Corners 14">
            <a:extLst>
              <a:ext uri="{FF2B5EF4-FFF2-40B4-BE49-F238E27FC236}">
                <a16:creationId xmlns:a16="http://schemas.microsoft.com/office/drawing/2014/main" id="{CC72D945-509E-7B7C-AEFB-E52BFF6B361A}"/>
              </a:ext>
            </a:extLst>
          </p:cNvPr>
          <p:cNvSpPr/>
          <p:nvPr/>
        </p:nvSpPr>
        <p:spPr>
          <a:xfrm>
            <a:off x="2170672" y="731334"/>
            <a:ext cx="2625286" cy="1750690"/>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72968307-18AA-1015-2462-DE17E0CDBE47}"/>
              </a:ext>
            </a:extLst>
          </p:cNvPr>
          <p:cNvSpPr/>
          <p:nvPr/>
        </p:nvSpPr>
        <p:spPr>
          <a:xfrm>
            <a:off x="271172" y="2619049"/>
            <a:ext cx="1404254" cy="332637"/>
          </a:xfrm>
          <a:prstGeom prst="roundRect">
            <a:avLst>
              <a:gd name="adj" fmla="val 5139"/>
            </a:avLst>
          </a:prstGeom>
          <a:solidFill>
            <a:srgbClr val="D4E5F4"/>
          </a:solidFill>
          <a:ln w="1905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txBody>
          <a:bodyPr lIns="0" tIns="0" rIns="0" bIns="0" rtlCol="0" anchor="ctr">
            <a:noAutofit/>
          </a:bodyPr>
          <a:lstStyle/>
          <a:p>
            <a:pPr algn="ctr">
              <a:buClrTx/>
              <a:buFontTx/>
              <a:buNone/>
              <a:defRPr/>
            </a:pPr>
            <a:r>
              <a:rPr lang="en-US" sz="1600" b="1" dirty="0">
                <a:solidFill>
                  <a:prstClr val="black"/>
                </a:solidFill>
                <a:latin typeface="Calibri" panose="020F0502020204030204"/>
                <a:ea typeface="+mn-ea"/>
                <a:cs typeface="+mn-cs"/>
              </a:rPr>
              <a:t>Data Manager</a:t>
            </a:r>
          </a:p>
        </p:txBody>
      </p:sp>
      <p:pic>
        <p:nvPicPr>
          <p:cNvPr id="24" name="Picture 23">
            <a:extLst>
              <a:ext uri="{FF2B5EF4-FFF2-40B4-BE49-F238E27FC236}">
                <a16:creationId xmlns:a16="http://schemas.microsoft.com/office/drawing/2014/main" id="{65642E9C-1839-018E-3E6C-10E58AA4C1A5}"/>
              </a:ext>
            </a:extLst>
          </p:cNvPr>
          <p:cNvPicPr>
            <a:picLocks noChangeAspect="1"/>
          </p:cNvPicPr>
          <p:nvPr/>
        </p:nvPicPr>
        <p:blipFill>
          <a:blip r:embed="rId4"/>
          <a:stretch>
            <a:fillRect/>
          </a:stretch>
        </p:blipFill>
        <p:spPr>
          <a:xfrm>
            <a:off x="389734" y="1294894"/>
            <a:ext cx="1153502" cy="1153502"/>
          </a:xfrm>
          <a:prstGeom prst="rect">
            <a:avLst/>
          </a:prstGeom>
        </p:spPr>
      </p:pic>
      <p:sp>
        <p:nvSpPr>
          <p:cNvPr id="29" name="Rectangle: Rounded Corners 28">
            <a:extLst>
              <a:ext uri="{FF2B5EF4-FFF2-40B4-BE49-F238E27FC236}">
                <a16:creationId xmlns:a16="http://schemas.microsoft.com/office/drawing/2014/main" id="{CCAF1141-9578-9CFE-AC87-E7A96AB1FD22}"/>
              </a:ext>
            </a:extLst>
          </p:cNvPr>
          <p:cNvSpPr/>
          <p:nvPr/>
        </p:nvSpPr>
        <p:spPr>
          <a:xfrm>
            <a:off x="2170672" y="3093528"/>
            <a:ext cx="2687589" cy="111151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pic>
        <p:nvPicPr>
          <p:cNvPr id="121" name="Picture 120">
            <a:extLst>
              <a:ext uri="{FF2B5EF4-FFF2-40B4-BE49-F238E27FC236}">
                <a16:creationId xmlns:a16="http://schemas.microsoft.com/office/drawing/2014/main" id="{A9EF8CDF-895D-5962-FD6F-2A04CAD68CAB}"/>
              </a:ext>
            </a:extLst>
          </p:cNvPr>
          <p:cNvPicPr>
            <a:picLocks noChangeAspect="1"/>
          </p:cNvPicPr>
          <p:nvPr/>
        </p:nvPicPr>
        <p:blipFill>
          <a:blip r:embed="rId5"/>
          <a:stretch>
            <a:fillRect/>
          </a:stretch>
        </p:blipFill>
        <p:spPr>
          <a:xfrm>
            <a:off x="6160642" y="2951686"/>
            <a:ext cx="2278502" cy="1258649"/>
          </a:xfrm>
          <a:prstGeom prst="rect">
            <a:avLst/>
          </a:prstGeom>
          <a:effectLst/>
        </p:spPr>
      </p:pic>
      <p:sp>
        <p:nvSpPr>
          <p:cNvPr id="38" name="Rectangle: Rounded Corners 37">
            <a:extLst>
              <a:ext uri="{FF2B5EF4-FFF2-40B4-BE49-F238E27FC236}">
                <a16:creationId xmlns:a16="http://schemas.microsoft.com/office/drawing/2014/main" id="{AB29B8F1-81A3-6623-5192-CC22980A8EA8}"/>
              </a:ext>
            </a:extLst>
          </p:cNvPr>
          <p:cNvSpPr/>
          <p:nvPr/>
        </p:nvSpPr>
        <p:spPr>
          <a:xfrm>
            <a:off x="5445791" y="708510"/>
            <a:ext cx="2993353" cy="161334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D22A92CB-9496-DF75-BD2F-B2862D82D82E}"/>
              </a:ext>
            </a:extLst>
          </p:cNvPr>
          <p:cNvCxnSpPr>
            <a:cxnSpLocks/>
          </p:cNvCxnSpPr>
          <p:nvPr/>
        </p:nvCxnSpPr>
        <p:spPr>
          <a:xfrm flipV="1">
            <a:off x="4858261" y="2321859"/>
            <a:ext cx="587530" cy="771669"/>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cxnSp>
        <p:nvCxnSpPr>
          <p:cNvPr id="137" name="Connector: Elbow 136">
            <a:extLst>
              <a:ext uri="{FF2B5EF4-FFF2-40B4-BE49-F238E27FC236}">
                <a16:creationId xmlns:a16="http://schemas.microsoft.com/office/drawing/2014/main" id="{3F024A64-A243-F342-6E04-CA8337546B8F}"/>
              </a:ext>
            </a:extLst>
          </p:cNvPr>
          <p:cNvCxnSpPr>
            <a:cxnSpLocks/>
            <a:stCxn id="15" idx="1"/>
            <a:endCxn id="23" idx="3"/>
          </p:cNvCxnSpPr>
          <p:nvPr/>
        </p:nvCxnSpPr>
        <p:spPr>
          <a:xfrm rot="10800000" flipV="1">
            <a:off x="1675426" y="1606678"/>
            <a:ext cx="495246" cy="1178689"/>
          </a:xfrm>
          <a:prstGeom prst="bentConnector3">
            <a:avLst>
              <a:gd name="adj1" fmla="val 50000"/>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374401DE-C66C-0834-F806-627D3E233B2E}"/>
              </a:ext>
            </a:extLst>
          </p:cNvPr>
          <p:cNvCxnSpPr>
            <a:cxnSpLocks/>
          </p:cNvCxnSpPr>
          <p:nvPr/>
        </p:nvCxnSpPr>
        <p:spPr>
          <a:xfrm>
            <a:off x="4795958" y="1563494"/>
            <a:ext cx="627436" cy="0"/>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sp>
        <p:nvSpPr>
          <p:cNvPr id="3" name="TextBox 2">
            <a:extLst>
              <a:ext uri="{FF2B5EF4-FFF2-40B4-BE49-F238E27FC236}">
                <a16:creationId xmlns:a16="http://schemas.microsoft.com/office/drawing/2014/main" id="{3459BD30-6E46-90F8-4ABA-07018F5FD05E}"/>
              </a:ext>
            </a:extLst>
          </p:cNvPr>
          <p:cNvSpPr txBox="1">
            <a:spLocks/>
          </p:cNvSpPr>
          <p:nvPr/>
        </p:nvSpPr>
        <p:spPr>
          <a:xfrm>
            <a:off x="2618328" y="726330"/>
            <a:ext cx="1695870" cy="387314"/>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Profiling Engine</a:t>
            </a:r>
            <a:r>
              <a:rPr lang="en-US" sz="2000" b="1" dirty="0">
                <a:solidFill>
                  <a:srgbClr val="C00000"/>
                </a:solidFill>
                <a:latin typeface="Calibri" panose="020F0502020204030204"/>
                <a:ea typeface="+mn-ea"/>
                <a:cs typeface="+mn-cs"/>
              </a:rPr>
              <a:t> </a:t>
            </a:r>
          </a:p>
        </p:txBody>
      </p:sp>
      <p:sp>
        <p:nvSpPr>
          <p:cNvPr id="4" name="TextBox 3">
            <a:extLst>
              <a:ext uri="{FF2B5EF4-FFF2-40B4-BE49-F238E27FC236}">
                <a16:creationId xmlns:a16="http://schemas.microsoft.com/office/drawing/2014/main" id="{91849F23-6FE9-0303-239D-4B0DECDE36B4}"/>
              </a:ext>
            </a:extLst>
          </p:cNvPr>
          <p:cNvSpPr txBox="1">
            <a:spLocks/>
          </p:cNvSpPr>
          <p:nvPr/>
        </p:nvSpPr>
        <p:spPr>
          <a:xfrm>
            <a:off x="5678962" y="726931"/>
            <a:ext cx="2527010" cy="313498"/>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Decision Framework</a:t>
            </a:r>
            <a:r>
              <a:rPr lang="en-US" sz="2000" b="1" dirty="0">
                <a:solidFill>
                  <a:srgbClr val="C00000"/>
                </a:solidFill>
                <a:latin typeface="Calibri" panose="020F0502020204030204"/>
                <a:ea typeface="+mn-ea"/>
                <a:cs typeface="+mn-cs"/>
              </a:rPr>
              <a:t> </a:t>
            </a:r>
          </a:p>
        </p:txBody>
      </p:sp>
      <p:sp>
        <p:nvSpPr>
          <p:cNvPr id="5" name="TextBox 4">
            <a:extLst>
              <a:ext uri="{FF2B5EF4-FFF2-40B4-BE49-F238E27FC236}">
                <a16:creationId xmlns:a16="http://schemas.microsoft.com/office/drawing/2014/main" id="{4074FE47-71B7-19BC-841A-1592B2325445}"/>
              </a:ext>
            </a:extLst>
          </p:cNvPr>
          <p:cNvSpPr txBox="1">
            <a:spLocks/>
          </p:cNvSpPr>
          <p:nvPr/>
        </p:nvSpPr>
        <p:spPr>
          <a:xfrm>
            <a:off x="2409864" y="3093528"/>
            <a:ext cx="2232496" cy="283671"/>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Execution Module</a:t>
            </a:r>
            <a:r>
              <a:rPr lang="en-US" sz="2000" b="1" dirty="0">
                <a:solidFill>
                  <a:srgbClr val="C00000"/>
                </a:solidFill>
                <a:latin typeface="Calibri" panose="020F0502020204030204"/>
                <a:ea typeface="+mn-ea"/>
                <a:cs typeface="+mn-cs"/>
              </a:rPr>
              <a:t> </a:t>
            </a:r>
          </a:p>
        </p:txBody>
      </p:sp>
      <p:cxnSp>
        <p:nvCxnSpPr>
          <p:cNvPr id="6" name="Straight Connector 5">
            <a:extLst>
              <a:ext uri="{FF2B5EF4-FFF2-40B4-BE49-F238E27FC236}">
                <a16:creationId xmlns:a16="http://schemas.microsoft.com/office/drawing/2014/main" id="{0521B5E2-F5FC-F8CC-7A6E-58A51BE8664B}"/>
              </a:ext>
            </a:extLst>
          </p:cNvPr>
          <p:cNvCxnSpPr>
            <a:cxnSpLocks/>
          </p:cNvCxnSpPr>
          <p:nvPr/>
        </p:nvCxnSpPr>
        <p:spPr>
          <a:xfrm flipV="1">
            <a:off x="6866965" y="2338881"/>
            <a:ext cx="1414533" cy="739024"/>
          </a:xfrm>
          <a:prstGeom prst="line">
            <a:avLst/>
          </a:prstGeom>
          <a:noFill/>
          <a:ln w="28575" cap="flat" cmpd="sng" algn="ctr">
            <a:solidFill>
              <a:schemeClr val="tx2">
                <a:lumMod val="50000"/>
              </a:schemeClr>
            </a:solidFill>
            <a:prstDash val="sysDot"/>
            <a:miter lim="800000"/>
          </a:ln>
          <a:effectLst/>
        </p:spPr>
      </p:cxnSp>
      <p:cxnSp>
        <p:nvCxnSpPr>
          <p:cNvPr id="7" name="Straight Connector 6">
            <a:extLst>
              <a:ext uri="{FF2B5EF4-FFF2-40B4-BE49-F238E27FC236}">
                <a16:creationId xmlns:a16="http://schemas.microsoft.com/office/drawing/2014/main" id="{080B0CF8-3F57-2CE0-47BD-FA156569487A}"/>
              </a:ext>
            </a:extLst>
          </p:cNvPr>
          <p:cNvCxnSpPr>
            <a:cxnSpLocks/>
          </p:cNvCxnSpPr>
          <p:nvPr/>
        </p:nvCxnSpPr>
        <p:spPr>
          <a:xfrm flipH="1" flipV="1">
            <a:off x="5564584" y="2321859"/>
            <a:ext cx="1302381" cy="756046"/>
          </a:xfrm>
          <a:prstGeom prst="line">
            <a:avLst/>
          </a:prstGeom>
          <a:noFill/>
          <a:ln w="28575" cap="flat" cmpd="sng" algn="ctr">
            <a:solidFill>
              <a:schemeClr val="tx2">
                <a:lumMod val="50000"/>
              </a:schemeClr>
            </a:solidFill>
            <a:prstDash val="sysDot"/>
            <a:miter lim="800000"/>
          </a:ln>
          <a:effectLst/>
        </p:spPr>
      </p:cxnSp>
      <p:cxnSp>
        <p:nvCxnSpPr>
          <p:cNvPr id="8" name="Straight Connector 7">
            <a:extLst>
              <a:ext uri="{FF2B5EF4-FFF2-40B4-BE49-F238E27FC236}">
                <a16:creationId xmlns:a16="http://schemas.microsoft.com/office/drawing/2014/main" id="{2D503825-2EE7-8612-8D8A-D321E896217A}"/>
              </a:ext>
            </a:extLst>
          </p:cNvPr>
          <p:cNvCxnSpPr>
            <a:cxnSpLocks/>
          </p:cNvCxnSpPr>
          <p:nvPr/>
        </p:nvCxnSpPr>
        <p:spPr>
          <a:xfrm flipH="1" flipV="1">
            <a:off x="4873424" y="3150154"/>
            <a:ext cx="1491517" cy="430856"/>
          </a:xfrm>
          <a:prstGeom prst="line">
            <a:avLst/>
          </a:prstGeom>
          <a:noFill/>
          <a:ln w="28575" cap="flat" cmpd="sng" algn="ctr">
            <a:solidFill>
              <a:schemeClr val="tx2">
                <a:lumMod val="50000"/>
              </a:schemeClr>
            </a:solidFill>
            <a:prstDash val="sysDot"/>
            <a:miter lim="800000"/>
          </a:ln>
          <a:effectLst/>
        </p:spPr>
      </p:cxnSp>
      <p:cxnSp>
        <p:nvCxnSpPr>
          <p:cNvPr id="9" name="Straight Connector 8">
            <a:extLst>
              <a:ext uri="{FF2B5EF4-FFF2-40B4-BE49-F238E27FC236}">
                <a16:creationId xmlns:a16="http://schemas.microsoft.com/office/drawing/2014/main" id="{E780A103-AF02-6269-3C77-7770E614EA1C}"/>
              </a:ext>
            </a:extLst>
          </p:cNvPr>
          <p:cNvCxnSpPr>
            <a:cxnSpLocks/>
          </p:cNvCxnSpPr>
          <p:nvPr/>
        </p:nvCxnSpPr>
        <p:spPr>
          <a:xfrm flipH="1">
            <a:off x="4858261" y="3581010"/>
            <a:ext cx="1506680" cy="556943"/>
          </a:xfrm>
          <a:prstGeom prst="line">
            <a:avLst/>
          </a:prstGeom>
          <a:noFill/>
          <a:ln w="28575" cap="flat" cmpd="sng" algn="ctr">
            <a:solidFill>
              <a:schemeClr val="tx2">
                <a:lumMod val="50000"/>
              </a:schemeClr>
            </a:solidFill>
            <a:prstDash val="sysDot"/>
            <a:miter lim="800000"/>
          </a:ln>
          <a:effectLst/>
        </p:spPr>
      </p:cxnSp>
      <p:sp>
        <p:nvSpPr>
          <p:cNvPr id="10" name="Rectangle: Rounded Corners 9">
            <a:extLst>
              <a:ext uri="{FF2B5EF4-FFF2-40B4-BE49-F238E27FC236}">
                <a16:creationId xmlns:a16="http://schemas.microsoft.com/office/drawing/2014/main" id="{F596EA3B-3BD0-3F5C-608B-50CD56328193}"/>
              </a:ext>
            </a:extLst>
          </p:cNvPr>
          <p:cNvSpPr/>
          <p:nvPr/>
        </p:nvSpPr>
        <p:spPr>
          <a:xfrm>
            <a:off x="6073225" y="1145039"/>
            <a:ext cx="1738483" cy="255258"/>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generation</a:t>
            </a:r>
          </a:p>
        </p:txBody>
      </p:sp>
      <p:sp>
        <p:nvSpPr>
          <p:cNvPr id="11" name="Rectangle: Rounded Corners 10">
            <a:extLst>
              <a:ext uri="{FF2B5EF4-FFF2-40B4-BE49-F238E27FC236}">
                <a16:creationId xmlns:a16="http://schemas.microsoft.com/office/drawing/2014/main" id="{A22E50DA-46B1-ADF7-CAD8-B5C91074083F}"/>
              </a:ext>
            </a:extLst>
          </p:cNvPr>
          <p:cNvSpPr/>
          <p:nvPr/>
        </p:nvSpPr>
        <p:spPr>
          <a:xfrm>
            <a:off x="5985116" y="1563494"/>
            <a:ext cx="1914700"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pruning</a:t>
            </a:r>
          </a:p>
        </p:txBody>
      </p:sp>
      <p:sp>
        <p:nvSpPr>
          <p:cNvPr id="12" name="Rectangle: Rounded Corners 11">
            <a:extLst>
              <a:ext uri="{FF2B5EF4-FFF2-40B4-BE49-F238E27FC236}">
                <a16:creationId xmlns:a16="http://schemas.microsoft.com/office/drawing/2014/main" id="{F4D5D1B3-10CE-EF86-F1EC-C2C2090E4CCE}"/>
              </a:ext>
            </a:extLst>
          </p:cNvPr>
          <p:cNvSpPr/>
          <p:nvPr/>
        </p:nvSpPr>
        <p:spPr>
          <a:xfrm>
            <a:off x="5603434" y="1967662"/>
            <a:ext cx="2678064"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Opportunistic decision making</a:t>
            </a:r>
          </a:p>
        </p:txBody>
      </p:sp>
    </p:spTree>
    <p:custDataLst>
      <p:tags r:id="rId1"/>
    </p:custDataLst>
    <p:extLst>
      <p:ext uri="{BB962C8B-B14F-4D97-AF65-F5344CB8AC3E}">
        <p14:creationId xmlns:p14="http://schemas.microsoft.com/office/powerpoint/2010/main" val="69765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253C0-1C26-7FA6-F41E-B7B438681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9BFDA-780A-F156-55A8-D9B2C3E48C6D}"/>
              </a:ext>
            </a:extLst>
          </p:cNvPr>
          <p:cNvSpPr>
            <a:spLocks noGrp="1"/>
          </p:cNvSpPr>
          <p:nvPr>
            <p:ph type="title"/>
          </p:nvPr>
        </p:nvSpPr>
        <p:spPr>
          <a:xfrm>
            <a:off x="311700" y="155643"/>
            <a:ext cx="4848129" cy="419007"/>
          </a:xfrm>
        </p:spPr>
        <p:txBody>
          <a:bodyPr>
            <a:noAutofit/>
          </a:bodyPr>
          <a:lstStyle/>
          <a:p>
            <a:r>
              <a:rPr lang="en-US" sz="2400" dirty="0">
                <a:latin typeface="+mj-lt"/>
              </a:rPr>
              <a:t>Passive Performance Approximation </a:t>
            </a:r>
          </a:p>
        </p:txBody>
      </p:sp>
      <p:sp>
        <p:nvSpPr>
          <p:cNvPr id="4" name="Slide Number Placeholder 3">
            <a:extLst>
              <a:ext uri="{FF2B5EF4-FFF2-40B4-BE49-F238E27FC236}">
                <a16:creationId xmlns:a16="http://schemas.microsoft.com/office/drawing/2014/main" id="{3ECFEE15-27B6-476D-C2E0-63B12D4CA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sp>
        <p:nvSpPr>
          <p:cNvPr id="6" name="TextBox 5">
            <a:extLst>
              <a:ext uri="{FF2B5EF4-FFF2-40B4-BE49-F238E27FC236}">
                <a16:creationId xmlns:a16="http://schemas.microsoft.com/office/drawing/2014/main" id="{E3595301-BB85-58BE-9A7F-82A799C12644}"/>
              </a:ext>
            </a:extLst>
          </p:cNvPr>
          <p:cNvSpPr txBox="1"/>
          <p:nvPr/>
        </p:nvSpPr>
        <p:spPr>
          <a:xfrm>
            <a:off x="239814" y="1029493"/>
            <a:ext cx="4699739" cy="2031325"/>
          </a:xfrm>
          <a:prstGeom prst="rect">
            <a:avLst/>
          </a:prstGeom>
          <a:noFill/>
        </p:spPr>
        <p:txBody>
          <a:bodyPr wrap="square" rtlCol="0">
            <a:spAutoFit/>
          </a:bodyPr>
          <a:lstStyle/>
          <a:p>
            <a:pPr marL="342900" indent="-342900">
              <a:buClrTx/>
              <a:buBlip>
                <a:blip r:embed="rId4"/>
              </a:buBlip>
            </a:pPr>
            <a:r>
              <a:rPr lang="en-US" sz="1800" b="1" kern="1200" dirty="0">
                <a:solidFill>
                  <a:prstClr val="black"/>
                </a:solidFill>
                <a:latin typeface="Calibri" panose="020F0502020204030204"/>
                <a:ea typeface="+mn-ea"/>
                <a:cs typeface="+mn-cs"/>
              </a:rPr>
              <a:t>Problem:</a:t>
            </a:r>
            <a:r>
              <a:rPr lang="en-US" sz="1800" kern="1200" dirty="0">
                <a:solidFill>
                  <a:prstClr val="black"/>
                </a:solidFill>
                <a:latin typeface="Calibri" panose="020F0502020204030204"/>
                <a:ea typeface="+mn-ea"/>
                <a:cs typeface="+mn-cs"/>
              </a:rPr>
              <a:t> Absence of inactive cell combination’s network performance data</a:t>
            </a:r>
          </a:p>
          <a:p>
            <a:pPr marL="342900" indent="-342900">
              <a:buClrTx/>
              <a:buBlip>
                <a:blip r:embed="rId4"/>
              </a:buBlip>
            </a:pPr>
            <a:r>
              <a:rPr lang="en-US" sz="1800" b="1" kern="1200" dirty="0">
                <a:solidFill>
                  <a:prstClr val="black"/>
                </a:solidFill>
                <a:latin typeface="Calibri" panose="020F0502020204030204"/>
                <a:ea typeface="+mn-ea"/>
                <a:cs typeface="+mn-cs"/>
              </a:rPr>
              <a:t>Insight: </a:t>
            </a:r>
            <a:r>
              <a:rPr lang="en-US" sz="1800" kern="1200" dirty="0">
                <a:solidFill>
                  <a:prstClr val="black"/>
                </a:solidFill>
                <a:latin typeface="Calibri" panose="020F0502020204030204"/>
                <a:ea typeface="+mn-ea"/>
                <a:cs typeface="+mn-cs"/>
              </a:rPr>
              <a:t>Performance can have cross-correlation across cell combinations</a:t>
            </a:r>
          </a:p>
          <a:p>
            <a:pPr marL="342900" indent="-342900">
              <a:buClrTx/>
              <a:buBlip>
                <a:blip r:embed="rId4"/>
              </a:buBlip>
            </a:pPr>
            <a:r>
              <a:rPr lang="en-US" sz="1800" b="1" kern="1200" dirty="0">
                <a:solidFill>
                  <a:prstClr val="black"/>
                </a:solidFill>
                <a:latin typeface="Calibri" panose="020F0502020204030204"/>
                <a:ea typeface="+mn-ea"/>
                <a:cs typeface="+mn-cs"/>
              </a:rPr>
              <a:t>Solution:</a:t>
            </a:r>
            <a:r>
              <a:rPr lang="en-US" sz="1800" kern="1200" dirty="0">
                <a:solidFill>
                  <a:prstClr val="black"/>
                </a:solidFill>
                <a:latin typeface="Calibri" panose="020F0502020204030204"/>
                <a:ea typeface="+mn-ea"/>
                <a:cs typeface="+mn-cs"/>
              </a:rPr>
              <a:t> Leverage active cell combination’s performance data to improve inactive cell combination’s performance estimate</a:t>
            </a:r>
          </a:p>
        </p:txBody>
      </p:sp>
      <p:pic>
        <p:nvPicPr>
          <p:cNvPr id="11" name="Picture 10">
            <a:extLst>
              <a:ext uri="{FF2B5EF4-FFF2-40B4-BE49-F238E27FC236}">
                <a16:creationId xmlns:a16="http://schemas.microsoft.com/office/drawing/2014/main" id="{0D315787-F021-3622-1DC2-8DF59B33159B}"/>
              </a:ext>
            </a:extLst>
          </p:cNvPr>
          <p:cNvPicPr>
            <a:picLocks noChangeAspect="1"/>
          </p:cNvPicPr>
          <p:nvPr/>
        </p:nvPicPr>
        <p:blipFill>
          <a:blip r:embed="rId5"/>
          <a:stretch>
            <a:fillRect/>
          </a:stretch>
        </p:blipFill>
        <p:spPr>
          <a:xfrm>
            <a:off x="5362096" y="316795"/>
            <a:ext cx="3213681" cy="1474512"/>
          </a:xfrm>
          <a:prstGeom prst="rect">
            <a:avLst/>
          </a:prstGeom>
        </p:spPr>
      </p:pic>
      <p:pic>
        <p:nvPicPr>
          <p:cNvPr id="15" name="Picture 14">
            <a:extLst>
              <a:ext uri="{FF2B5EF4-FFF2-40B4-BE49-F238E27FC236}">
                <a16:creationId xmlns:a16="http://schemas.microsoft.com/office/drawing/2014/main" id="{A24F9CF7-4A4C-E696-211B-70B0A3612FFD}"/>
              </a:ext>
            </a:extLst>
          </p:cNvPr>
          <p:cNvPicPr>
            <a:picLocks noChangeAspect="1"/>
          </p:cNvPicPr>
          <p:nvPr/>
        </p:nvPicPr>
        <p:blipFill>
          <a:blip r:embed="rId6"/>
          <a:stretch>
            <a:fillRect/>
          </a:stretch>
        </p:blipFill>
        <p:spPr>
          <a:xfrm>
            <a:off x="5362096" y="2148352"/>
            <a:ext cx="3010939" cy="1824932"/>
          </a:xfrm>
          <a:prstGeom prst="rect">
            <a:avLst/>
          </a:prstGeom>
        </p:spPr>
      </p:pic>
    </p:spTree>
    <p:custDataLst>
      <p:tags r:id="rId1"/>
    </p:custDataLst>
    <p:extLst>
      <p:ext uri="{BB962C8B-B14F-4D97-AF65-F5344CB8AC3E}">
        <p14:creationId xmlns:p14="http://schemas.microsoft.com/office/powerpoint/2010/main" val="40599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C6741-1333-8EE3-08B2-A9D0BCAB8C15}"/>
              </a:ext>
            </a:extLst>
          </p:cNvPr>
          <p:cNvSpPr>
            <a:spLocks noGrp="1"/>
          </p:cNvSpPr>
          <p:nvPr>
            <p:ph type="title"/>
          </p:nvPr>
        </p:nvSpPr>
        <p:spPr>
          <a:xfrm>
            <a:off x="311700" y="155643"/>
            <a:ext cx="4516491" cy="419007"/>
          </a:xfrm>
        </p:spPr>
        <p:txBody>
          <a:bodyPr>
            <a:noAutofit/>
          </a:bodyPr>
          <a:lstStyle/>
          <a:p>
            <a:r>
              <a:rPr lang="en-US" sz="2400" dirty="0">
                <a:latin typeface="+mj-lt"/>
              </a:rPr>
              <a:t>Evolution of Cellular Technologies</a:t>
            </a:r>
          </a:p>
        </p:txBody>
      </p:sp>
      <p:sp>
        <p:nvSpPr>
          <p:cNvPr id="4" name="Slide Number Placeholder 3">
            <a:extLst>
              <a:ext uri="{FF2B5EF4-FFF2-40B4-BE49-F238E27FC236}">
                <a16:creationId xmlns:a16="http://schemas.microsoft.com/office/drawing/2014/main" id="{01C78C7D-9916-1D37-0831-289E5F3547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a:t>
            </a:fld>
            <a:endParaRPr lang="en">
              <a:latin typeface="+mn-lt"/>
            </a:endParaRPr>
          </a:p>
        </p:txBody>
      </p:sp>
      <p:sp>
        <p:nvSpPr>
          <p:cNvPr id="6" name="Oval 5">
            <a:extLst>
              <a:ext uri="{FF2B5EF4-FFF2-40B4-BE49-F238E27FC236}">
                <a16:creationId xmlns:a16="http://schemas.microsoft.com/office/drawing/2014/main" id="{7E1614CE-51BD-0BCA-18ED-20AB8612DAA5}"/>
              </a:ext>
            </a:extLst>
          </p:cNvPr>
          <p:cNvSpPr/>
          <p:nvPr/>
        </p:nvSpPr>
        <p:spPr>
          <a:xfrm>
            <a:off x="469585" y="1736553"/>
            <a:ext cx="521493" cy="521493"/>
          </a:xfrm>
          <a:prstGeom prst="ellipse">
            <a:avLst/>
          </a:prstGeom>
          <a:solidFill>
            <a:srgbClr val="EA6C97"/>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1G</a:t>
            </a:r>
          </a:p>
        </p:txBody>
      </p:sp>
      <p:sp>
        <p:nvSpPr>
          <p:cNvPr id="8" name="Arrow: Right 7">
            <a:extLst>
              <a:ext uri="{FF2B5EF4-FFF2-40B4-BE49-F238E27FC236}">
                <a16:creationId xmlns:a16="http://schemas.microsoft.com/office/drawing/2014/main" id="{C9DD8FB5-4787-D4A8-BCDA-9BA83FDFB61B}"/>
              </a:ext>
            </a:extLst>
          </p:cNvPr>
          <p:cNvSpPr/>
          <p:nvPr/>
        </p:nvSpPr>
        <p:spPr>
          <a:xfrm>
            <a:off x="1252820" y="1822278"/>
            <a:ext cx="495139" cy="350044"/>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9C87B8-5E6C-C4EC-4E64-A83BB8F75007}"/>
              </a:ext>
            </a:extLst>
          </p:cNvPr>
          <p:cNvSpPr/>
          <p:nvPr/>
        </p:nvSpPr>
        <p:spPr>
          <a:xfrm>
            <a:off x="2009701" y="1736554"/>
            <a:ext cx="521493" cy="521493"/>
          </a:xfrm>
          <a:prstGeom prst="ellipse">
            <a:avLst/>
          </a:prstGeom>
          <a:solidFill>
            <a:srgbClr val="FFB133"/>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2G</a:t>
            </a:r>
          </a:p>
        </p:txBody>
      </p:sp>
      <p:sp>
        <p:nvSpPr>
          <p:cNvPr id="10" name="Oval 9">
            <a:extLst>
              <a:ext uri="{FF2B5EF4-FFF2-40B4-BE49-F238E27FC236}">
                <a16:creationId xmlns:a16="http://schemas.microsoft.com/office/drawing/2014/main" id="{E06BD177-FF94-AAF1-F715-CE14E61E7C2F}"/>
              </a:ext>
            </a:extLst>
          </p:cNvPr>
          <p:cNvSpPr/>
          <p:nvPr/>
        </p:nvSpPr>
        <p:spPr>
          <a:xfrm>
            <a:off x="3549817" y="1736554"/>
            <a:ext cx="521493" cy="521493"/>
          </a:xfrm>
          <a:prstGeom prst="ellipse">
            <a:avLst/>
          </a:prstGeom>
          <a:solidFill>
            <a:srgbClr val="2CCDA8"/>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3G</a:t>
            </a:r>
          </a:p>
        </p:txBody>
      </p:sp>
      <p:sp>
        <p:nvSpPr>
          <p:cNvPr id="11" name="Oval 10">
            <a:extLst>
              <a:ext uri="{FF2B5EF4-FFF2-40B4-BE49-F238E27FC236}">
                <a16:creationId xmlns:a16="http://schemas.microsoft.com/office/drawing/2014/main" id="{258D586F-3A12-7817-DFBE-6EB32897B7D2}"/>
              </a:ext>
            </a:extLst>
          </p:cNvPr>
          <p:cNvSpPr/>
          <p:nvPr/>
        </p:nvSpPr>
        <p:spPr>
          <a:xfrm>
            <a:off x="5089933" y="1736554"/>
            <a:ext cx="521493" cy="521493"/>
          </a:xfrm>
          <a:prstGeom prst="ellipse">
            <a:avLst/>
          </a:prstGeom>
          <a:solidFill>
            <a:srgbClr val="4FAEEF"/>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4G</a:t>
            </a:r>
          </a:p>
        </p:txBody>
      </p:sp>
      <p:sp>
        <p:nvSpPr>
          <p:cNvPr id="12" name="Oval 11">
            <a:extLst>
              <a:ext uri="{FF2B5EF4-FFF2-40B4-BE49-F238E27FC236}">
                <a16:creationId xmlns:a16="http://schemas.microsoft.com/office/drawing/2014/main" id="{3F48A3E3-8D58-CA0B-A162-F9DE0DA54A63}"/>
              </a:ext>
            </a:extLst>
          </p:cNvPr>
          <p:cNvSpPr/>
          <p:nvPr/>
        </p:nvSpPr>
        <p:spPr>
          <a:xfrm>
            <a:off x="8170162" y="1727621"/>
            <a:ext cx="521493" cy="521493"/>
          </a:xfrm>
          <a:prstGeom prst="ellipse">
            <a:avLst/>
          </a:prstGeom>
          <a:solidFill>
            <a:srgbClr val="FF7575"/>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6G</a:t>
            </a:r>
          </a:p>
        </p:txBody>
      </p:sp>
      <p:sp>
        <p:nvSpPr>
          <p:cNvPr id="13" name="Oval 12">
            <a:extLst>
              <a:ext uri="{FF2B5EF4-FFF2-40B4-BE49-F238E27FC236}">
                <a16:creationId xmlns:a16="http://schemas.microsoft.com/office/drawing/2014/main" id="{685ECD7B-C7B3-6A05-34EF-78738C323416}"/>
              </a:ext>
            </a:extLst>
          </p:cNvPr>
          <p:cNvSpPr/>
          <p:nvPr/>
        </p:nvSpPr>
        <p:spPr>
          <a:xfrm>
            <a:off x="6630049" y="1736554"/>
            <a:ext cx="521493" cy="521493"/>
          </a:xfrm>
          <a:prstGeom prst="ellipse">
            <a:avLst/>
          </a:prstGeom>
          <a:solidFill>
            <a:srgbClr val="616ADF"/>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000" b="1" dirty="0">
                <a:solidFill>
                  <a:schemeClr val="bg1"/>
                </a:solidFill>
              </a:rPr>
              <a:t>5G</a:t>
            </a:r>
          </a:p>
        </p:txBody>
      </p:sp>
      <p:sp>
        <p:nvSpPr>
          <p:cNvPr id="14" name="Arrow: Right 13">
            <a:extLst>
              <a:ext uri="{FF2B5EF4-FFF2-40B4-BE49-F238E27FC236}">
                <a16:creationId xmlns:a16="http://schemas.microsoft.com/office/drawing/2014/main" id="{DCC68E98-7FD3-01D0-E597-34A9DF8BB202}"/>
              </a:ext>
            </a:extLst>
          </p:cNvPr>
          <p:cNvSpPr/>
          <p:nvPr/>
        </p:nvSpPr>
        <p:spPr>
          <a:xfrm>
            <a:off x="2792936" y="1822278"/>
            <a:ext cx="495139" cy="350044"/>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76848CA-9CA8-2A90-5B7E-ABA5054DA625}"/>
              </a:ext>
            </a:extLst>
          </p:cNvPr>
          <p:cNvSpPr/>
          <p:nvPr/>
        </p:nvSpPr>
        <p:spPr>
          <a:xfrm>
            <a:off x="4333052" y="1822278"/>
            <a:ext cx="495139" cy="350044"/>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2601391-F644-1CD7-2D08-F9600A23C5E3}"/>
              </a:ext>
            </a:extLst>
          </p:cNvPr>
          <p:cNvSpPr/>
          <p:nvPr/>
        </p:nvSpPr>
        <p:spPr>
          <a:xfrm>
            <a:off x="5873168" y="1822278"/>
            <a:ext cx="495139" cy="350044"/>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37CA6AF-2CBC-51A2-F8E9-AFA269022D06}"/>
              </a:ext>
            </a:extLst>
          </p:cNvPr>
          <p:cNvSpPr/>
          <p:nvPr/>
        </p:nvSpPr>
        <p:spPr>
          <a:xfrm>
            <a:off x="7413284" y="1822278"/>
            <a:ext cx="495139" cy="350044"/>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14B1CB-1DAC-3278-9B8C-BD40E41A875E}"/>
              </a:ext>
            </a:extLst>
          </p:cNvPr>
          <p:cNvSpPr txBox="1"/>
          <p:nvPr/>
        </p:nvSpPr>
        <p:spPr>
          <a:xfrm>
            <a:off x="419993" y="1312031"/>
            <a:ext cx="620683" cy="307777"/>
          </a:xfrm>
          <a:prstGeom prst="rect">
            <a:avLst/>
          </a:prstGeom>
          <a:noFill/>
        </p:spPr>
        <p:txBody>
          <a:bodyPr wrap="none" rtlCol="0">
            <a:spAutoFit/>
          </a:bodyPr>
          <a:lstStyle/>
          <a:p>
            <a:r>
              <a:rPr lang="en-US" b="1" dirty="0">
                <a:solidFill>
                  <a:srgbClr val="EA6C97"/>
                </a:solidFill>
                <a:latin typeface="+mn-lt"/>
              </a:rPr>
              <a:t>1980s</a:t>
            </a:r>
          </a:p>
        </p:txBody>
      </p:sp>
      <p:sp>
        <p:nvSpPr>
          <p:cNvPr id="19" name="TextBox 18">
            <a:extLst>
              <a:ext uri="{FF2B5EF4-FFF2-40B4-BE49-F238E27FC236}">
                <a16:creationId xmlns:a16="http://schemas.microsoft.com/office/drawing/2014/main" id="{FE0D2E3B-8313-36EE-7358-2DC14A52D4F6}"/>
              </a:ext>
            </a:extLst>
          </p:cNvPr>
          <p:cNvSpPr txBox="1"/>
          <p:nvPr/>
        </p:nvSpPr>
        <p:spPr>
          <a:xfrm>
            <a:off x="5040338" y="1312031"/>
            <a:ext cx="620683" cy="307777"/>
          </a:xfrm>
          <a:prstGeom prst="rect">
            <a:avLst/>
          </a:prstGeom>
          <a:noFill/>
        </p:spPr>
        <p:txBody>
          <a:bodyPr wrap="none" rtlCol="0">
            <a:spAutoFit/>
          </a:bodyPr>
          <a:lstStyle/>
          <a:p>
            <a:r>
              <a:rPr lang="en-US" b="1" dirty="0">
                <a:solidFill>
                  <a:srgbClr val="4FAEEF"/>
                </a:solidFill>
                <a:latin typeface="+mn-lt"/>
              </a:rPr>
              <a:t>2010s</a:t>
            </a:r>
          </a:p>
        </p:txBody>
      </p:sp>
      <p:sp>
        <p:nvSpPr>
          <p:cNvPr id="20" name="TextBox 19">
            <a:extLst>
              <a:ext uri="{FF2B5EF4-FFF2-40B4-BE49-F238E27FC236}">
                <a16:creationId xmlns:a16="http://schemas.microsoft.com/office/drawing/2014/main" id="{030193FD-FCA5-8EE2-4B34-7E77F3028257}"/>
              </a:ext>
            </a:extLst>
          </p:cNvPr>
          <p:cNvSpPr txBox="1"/>
          <p:nvPr/>
        </p:nvSpPr>
        <p:spPr>
          <a:xfrm>
            <a:off x="8120570" y="1312031"/>
            <a:ext cx="620683" cy="307777"/>
          </a:xfrm>
          <a:prstGeom prst="rect">
            <a:avLst/>
          </a:prstGeom>
          <a:noFill/>
        </p:spPr>
        <p:txBody>
          <a:bodyPr wrap="none" rtlCol="0">
            <a:spAutoFit/>
          </a:bodyPr>
          <a:lstStyle/>
          <a:p>
            <a:r>
              <a:rPr lang="en-US" b="1" dirty="0">
                <a:solidFill>
                  <a:srgbClr val="FF7575"/>
                </a:solidFill>
                <a:latin typeface="+mn-lt"/>
              </a:rPr>
              <a:t>2030s</a:t>
            </a:r>
          </a:p>
        </p:txBody>
      </p:sp>
      <p:sp>
        <p:nvSpPr>
          <p:cNvPr id="21" name="TextBox 20">
            <a:extLst>
              <a:ext uri="{FF2B5EF4-FFF2-40B4-BE49-F238E27FC236}">
                <a16:creationId xmlns:a16="http://schemas.microsoft.com/office/drawing/2014/main" id="{1EC8F52D-AF77-9DE6-811B-B11C9B6204B4}"/>
              </a:ext>
            </a:extLst>
          </p:cNvPr>
          <p:cNvSpPr txBox="1"/>
          <p:nvPr/>
        </p:nvSpPr>
        <p:spPr>
          <a:xfrm>
            <a:off x="3500223" y="1312031"/>
            <a:ext cx="620683" cy="307777"/>
          </a:xfrm>
          <a:prstGeom prst="rect">
            <a:avLst/>
          </a:prstGeom>
          <a:noFill/>
        </p:spPr>
        <p:txBody>
          <a:bodyPr wrap="none" rtlCol="0">
            <a:spAutoFit/>
          </a:bodyPr>
          <a:lstStyle/>
          <a:p>
            <a:r>
              <a:rPr lang="en-US" b="1" dirty="0">
                <a:solidFill>
                  <a:srgbClr val="2CCDA8"/>
                </a:solidFill>
                <a:latin typeface="+mn-lt"/>
              </a:rPr>
              <a:t>2000s</a:t>
            </a:r>
          </a:p>
        </p:txBody>
      </p:sp>
      <p:sp>
        <p:nvSpPr>
          <p:cNvPr id="22" name="TextBox 21">
            <a:extLst>
              <a:ext uri="{FF2B5EF4-FFF2-40B4-BE49-F238E27FC236}">
                <a16:creationId xmlns:a16="http://schemas.microsoft.com/office/drawing/2014/main" id="{5A20396F-6526-07F0-658B-EB432DAA9FD5}"/>
              </a:ext>
            </a:extLst>
          </p:cNvPr>
          <p:cNvSpPr txBox="1"/>
          <p:nvPr/>
        </p:nvSpPr>
        <p:spPr>
          <a:xfrm>
            <a:off x="1960108" y="1312031"/>
            <a:ext cx="620683" cy="307777"/>
          </a:xfrm>
          <a:prstGeom prst="rect">
            <a:avLst/>
          </a:prstGeom>
          <a:noFill/>
        </p:spPr>
        <p:txBody>
          <a:bodyPr wrap="none" rtlCol="0">
            <a:spAutoFit/>
          </a:bodyPr>
          <a:lstStyle/>
          <a:p>
            <a:r>
              <a:rPr lang="en-US" b="1" dirty="0">
                <a:solidFill>
                  <a:srgbClr val="FFB133"/>
                </a:solidFill>
                <a:latin typeface="+mn-lt"/>
              </a:rPr>
              <a:t>1990s</a:t>
            </a:r>
          </a:p>
        </p:txBody>
      </p:sp>
      <p:sp>
        <p:nvSpPr>
          <p:cNvPr id="23" name="TextBox 22">
            <a:extLst>
              <a:ext uri="{FF2B5EF4-FFF2-40B4-BE49-F238E27FC236}">
                <a16:creationId xmlns:a16="http://schemas.microsoft.com/office/drawing/2014/main" id="{D6124F9E-143D-D4CF-4AB6-BC62ED8A80F9}"/>
              </a:ext>
            </a:extLst>
          </p:cNvPr>
          <p:cNvSpPr txBox="1"/>
          <p:nvPr/>
        </p:nvSpPr>
        <p:spPr>
          <a:xfrm>
            <a:off x="6580453" y="1312031"/>
            <a:ext cx="620683" cy="307777"/>
          </a:xfrm>
          <a:prstGeom prst="rect">
            <a:avLst/>
          </a:prstGeom>
          <a:noFill/>
        </p:spPr>
        <p:txBody>
          <a:bodyPr wrap="none" rtlCol="0">
            <a:spAutoFit/>
          </a:bodyPr>
          <a:lstStyle/>
          <a:p>
            <a:r>
              <a:rPr lang="en-US" b="1" dirty="0">
                <a:solidFill>
                  <a:srgbClr val="616ADF"/>
                </a:solidFill>
                <a:latin typeface="+mn-lt"/>
              </a:rPr>
              <a:t>2020s</a:t>
            </a:r>
          </a:p>
        </p:txBody>
      </p:sp>
      <p:sp>
        <p:nvSpPr>
          <p:cNvPr id="31" name="TextBox 30">
            <a:extLst>
              <a:ext uri="{FF2B5EF4-FFF2-40B4-BE49-F238E27FC236}">
                <a16:creationId xmlns:a16="http://schemas.microsoft.com/office/drawing/2014/main" id="{7AF67025-7120-E476-F084-58126DA24095}"/>
              </a:ext>
            </a:extLst>
          </p:cNvPr>
          <p:cNvSpPr txBox="1"/>
          <p:nvPr/>
        </p:nvSpPr>
        <p:spPr>
          <a:xfrm>
            <a:off x="143249" y="2586185"/>
            <a:ext cx="1174164" cy="646331"/>
          </a:xfrm>
          <a:prstGeom prst="rect">
            <a:avLst/>
          </a:prstGeom>
          <a:noFill/>
        </p:spPr>
        <p:txBody>
          <a:bodyPr wrap="square" lIns="0" tIns="0" rIns="0" bIns="0" rtlCol="0">
            <a:spAutoFit/>
          </a:bodyPr>
          <a:lstStyle/>
          <a:p>
            <a:pPr algn="ctr"/>
            <a:r>
              <a:rPr lang="en-US" dirty="0">
                <a:solidFill>
                  <a:srgbClr val="EA6C97"/>
                </a:solidFill>
                <a:latin typeface="+mn-lt"/>
              </a:rPr>
              <a:t>LowBand frequencies for voice-only calls.</a:t>
            </a:r>
          </a:p>
        </p:txBody>
      </p:sp>
      <p:sp>
        <p:nvSpPr>
          <p:cNvPr id="32" name="TextBox 31">
            <a:extLst>
              <a:ext uri="{FF2B5EF4-FFF2-40B4-BE49-F238E27FC236}">
                <a16:creationId xmlns:a16="http://schemas.microsoft.com/office/drawing/2014/main" id="{D9610F15-1874-BD17-FC7D-16923CF9F907}"/>
              </a:ext>
            </a:extLst>
          </p:cNvPr>
          <p:cNvSpPr txBox="1"/>
          <p:nvPr/>
        </p:nvSpPr>
        <p:spPr>
          <a:xfrm>
            <a:off x="1683365" y="2586185"/>
            <a:ext cx="1174164" cy="646331"/>
          </a:xfrm>
          <a:prstGeom prst="rect">
            <a:avLst/>
          </a:prstGeom>
          <a:noFill/>
        </p:spPr>
        <p:txBody>
          <a:bodyPr wrap="square" lIns="0" tIns="0" rIns="0" bIns="0" rtlCol="0">
            <a:spAutoFit/>
          </a:bodyPr>
          <a:lstStyle/>
          <a:p>
            <a:pPr algn="ctr"/>
            <a:r>
              <a:rPr lang="en-US" dirty="0">
                <a:solidFill>
                  <a:srgbClr val="FFA005"/>
                </a:solidFill>
                <a:latin typeface="+mn-lt"/>
              </a:rPr>
              <a:t>Text messaging and basic data services.</a:t>
            </a:r>
          </a:p>
        </p:txBody>
      </p:sp>
      <p:sp>
        <p:nvSpPr>
          <p:cNvPr id="33" name="TextBox 32">
            <a:extLst>
              <a:ext uri="{FF2B5EF4-FFF2-40B4-BE49-F238E27FC236}">
                <a16:creationId xmlns:a16="http://schemas.microsoft.com/office/drawing/2014/main" id="{0563F7B1-5905-383A-A331-6F086AE9A4B3}"/>
              </a:ext>
            </a:extLst>
          </p:cNvPr>
          <p:cNvSpPr txBox="1"/>
          <p:nvPr/>
        </p:nvSpPr>
        <p:spPr>
          <a:xfrm>
            <a:off x="3223481" y="2582796"/>
            <a:ext cx="1174164" cy="646331"/>
          </a:xfrm>
          <a:prstGeom prst="rect">
            <a:avLst/>
          </a:prstGeom>
          <a:noFill/>
        </p:spPr>
        <p:txBody>
          <a:bodyPr wrap="square" lIns="0" tIns="0" rIns="0" bIns="0" rtlCol="0">
            <a:spAutoFit/>
          </a:bodyPr>
          <a:lstStyle/>
          <a:p>
            <a:pPr algn="ctr"/>
            <a:r>
              <a:rPr lang="en-US" dirty="0">
                <a:solidFill>
                  <a:srgbClr val="28BA97"/>
                </a:solidFill>
                <a:latin typeface="+mn-lt"/>
              </a:rPr>
              <a:t>MidBand and packet-switched data.</a:t>
            </a:r>
          </a:p>
        </p:txBody>
      </p:sp>
      <p:sp>
        <p:nvSpPr>
          <p:cNvPr id="34" name="TextBox 33">
            <a:extLst>
              <a:ext uri="{FF2B5EF4-FFF2-40B4-BE49-F238E27FC236}">
                <a16:creationId xmlns:a16="http://schemas.microsoft.com/office/drawing/2014/main" id="{32EF33B7-EDD7-0519-32C7-573A23729867}"/>
              </a:ext>
            </a:extLst>
          </p:cNvPr>
          <p:cNvSpPr txBox="1"/>
          <p:nvPr/>
        </p:nvSpPr>
        <p:spPr>
          <a:xfrm>
            <a:off x="4762283" y="2582796"/>
            <a:ext cx="1174164" cy="861774"/>
          </a:xfrm>
          <a:prstGeom prst="rect">
            <a:avLst/>
          </a:prstGeom>
          <a:noFill/>
        </p:spPr>
        <p:txBody>
          <a:bodyPr wrap="square" lIns="0" tIns="0" rIns="0" bIns="0" rtlCol="0">
            <a:spAutoFit/>
          </a:bodyPr>
          <a:lstStyle/>
          <a:p>
            <a:pPr algn="ctr"/>
            <a:r>
              <a:rPr lang="en-US" dirty="0">
                <a:solidFill>
                  <a:srgbClr val="4FAEEF"/>
                </a:solidFill>
                <a:latin typeface="+mn-lt"/>
              </a:rPr>
              <a:t>Carrier aggregation and high-speed broadband. </a:t>
            </a:r>
          </a:p>
        </p:txBody>
      </p:sp>
      <p:sp>
        <p:nvSpPr>
          <p:cNvPr id="35" name="TextBox 34">
            <a:extLst>
              <a:ext uri="{FF2B5EF4-FFF2-40B4-BE49-F238E27FC236}">
                <a16:creationId xmlns:a16="http://schemas.microsoft.com/office/drawing/2014/main" id="{2B60F5F9-74DB-07EE-7193-6D3CA31619C6}"/>
              </a:ext>
            </a:extLst>
          </p:cNvPr>
          <p:cNvSpPr txBox="1"/>
          <p:nvPr/>
        </p:nvSpPr>
        <p:spPr>
          <a:xfrm>
            <a:off x="6301085" y="2571750"/>
            <a:ext cx="1174164" cy="861774"/>
          </a:xfrm>
          <a:prstGeom prst="rect">
            <a:avLst/>
          </a:prstGeom>
          <a:noFill/>
        </p:spPr>
        <p:txBody>
          <a:bodyPr wrap="square" lIns="0" tIns="0" rIns="0" bIns="0" rtlCol="0">
            <a:spAutoFit/>
          </a:bodyPr>
          <a:lstStyle/>
          <a:p>
            <a:pPr algn="ctr"/>
            <a:r>
              <a:rPr lang="en-US" dirty="0">
                <a:solidFill>
                  <a:srgbClr val="616ADF"/>
                </a:solidFill>
                <a:latin typeface="+mn-lt"/>
              </a:rPr>
              <a:t>mmWave, NSA/SA modes, and low-latency communication. </a:t>
            </a:r>
          </a:p>
        </p:txBody>
      </p:sp>
      <p:sp>
        <p:nvSpPr>
          <p:cNvPr id="36" name="TextBox 35">
            <a:extLst>
              <a:ext uri="{FF2B5EF4-FFF2-40B4-BE49-F238E27FC236}">
                <a16:creationId xmlns:a16="http://schemas.microsoft.com/office/drawing/2014/main" id="{60B75B87-2326-D6BF-D918-81D0E5218BFC}"/>
              </a:ext>
            </a:extLst>
          </p:cNvPr>
          <p:cNvSpPr txBox="1"/>
          <p:nvPr/>
        </p:nvSpPr>
        <p:spPr>
          <a:xfrm>
            <a:off x="7736541" y="2582796"/>
            <a:ext cx="1284616" cy="861774"/>
          </a:xfrm>
          <a:prstGeom prst="rect">
            <a:avLst/>
          </a:prstGeom>
          <a:noFill/>
        </p:spPr>
        <p:txBody>
          <a:bodyPr wrap="square" lIns="0" tIns="0" rIns="0" bIns="0" rtlCol="0">
            <a:spAutoFit/>
          </a:bodyPr>
          <a:lstStyle/>
          <a:p>
            <a:pPr algn="ctr"/>
            <a:r>
              <a:rPr lang="en-US" dirty="0">
                <a:solidFill>
                  <a:srgbClr val="FF4F4F"/>
                </a:solidFill>
                <a:latin typeface="+mn-lt"/>
              </a:rPr>
              <a:t>Ubiquitous connectivity, AI-centric, and energy efficiency.  </a:t>
            </a:r>
          </a:p>
        </p:txBody>
      </p:sp>
    </p:spTree>
    <p:custDataLst>
      <p:tags r:id="rId1"/>
    </p:custDataLst>
    <p:extLst>
      <p:ext uri="{BB962C8B-B14F-4D97-AF65-F5344CB8AC3E}">
        <p14:creationId xmlns:p14="http://schemas.microsoft.com/office/powerpoint/2010/main" val="396409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31" grpId="0"/>
      <p:bldP spid="32" grpId="0"/>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77080-59E6-D55A-AAA5-EBC801016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3D9D8-1212-1226-D0AD-1A4FF0DAB0CD}"/>
              </a:ext>
            </a:extLst>
          </p:cNvPr>
          <p:cNvSpPr>
            <a:spLocks noGrp="1"/>
          </p:cNvSpPr>
          <p:nvPr>
            <p:ph type="title"/>
          </p:nvPr>
        </p:nvSpPr>
        <p:spPr>
          <a:xfrm>
            <a:off x="0" y="86758"/>
            <a:ext cx="9144000" cy="419007"/>
          </a:xfrm>
        </p:spPr>
        <p:txBody>
          <a:bodyPr>
            <a:noAutofit/>
          </a:bodyPr>
          <a:lstStyle/>
          <a:p>
            <a:pPr algn="ctr"/>
            <a:r>
              <a:rPr lang="en-US" sz="2400" u="sng" dirty="0">
                <a:latin typeface="+mj-lt"/>
              </a:rPr>
              <a:t>O</a:t>
            </a:r>
            <a:r>
              <a:rPr lang="en-US" sz="2400" dirty="0">
                <a:latin typeface="+mj-lt"/>
              </a:rPr>
              <a:t>pportunistic </a:t>
            </a:r>
            <a:r>
              <a:rPr lang="en-US" sz="2400" u="sng" dirty="0">
                <a:latin typeface="+mj-lt"/>
              </a:rPr>
              <a:t>P</a:t>
            </a:r>
            <a:r>
              <a:rPr lang="en-US" sz="2400" dirty="0">
                <a:latin typeface="+mj-lt"/>
              </a:rPr>
              <a:t>erformance-driven </a:t>
            </a:r>
            <a:r>
              <a:rPr lang="en-US" sz="2400" u="sng" dirty="0">
                <a:latin typeface="+mj-lt"/>
              </a:rPr>
              <a:t>C</a:t>
            </a:r>
            <a:r>
              <a:rPr lang="en-US" sz="2400" dirty="0">
                <a:latin typeface="+mj-lt"/>
              </a:rPr>
              <a:t>onnectivity </a:t>
            </a:r>
            <a:r>
              <a:rPr lang="en-US" sz="2400" u="sng" dirty="0">
                <a:latin typeface="+mj-lt"/>
              </a:rPr>
              <a:t>M</a:t>
            </a:r>
            <a:r>
              <a:rPr lang="en-US" sz="2400" dirty="0">
                <a:latin typeface="+mj-lt"/>
              </a:rPr>
              <a:t>anagement (OPCM)</a:t>
            </a:r>
          </a:p>
        </p:txBody>
      </p:sp>
      <p:sp>
        <p:nvSpPr>
          <p:cNvPr id="15" name="Rectangle: Rounded Corners 14">
            <a:extLst>
              <a:ext uri="{FF2B5EF4-FFF2-40B4-BE49-F238E27FC236}">
                <a16:creationId xmlns:a16="http://schemas.microsoft.com/office/drawing/2014/main" id="{01A430DA-39C7-699A-9000-7DB60F70BFD3}"/>
              </a:ext>
            </a:extLst>
          </p:cNvPr>
          <p:cNvSpPr/>
          <p:nvPr/>
        </p:nvSpPr>
        <p:spPr>
          <a:xfrm>
            <a:off x="2170672" y="731334"/>
            <a:ext cx="2625286" cy="1750690"/>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040A8FC-4B3B-6A91-B22C-D3C2C968F134}"/>
              </a:ext>
            </a:extLst>
          </p:cNvPr>
          <p:cNvSpPr/>
          <p:nvPr/>
        </p:nvSpPr>
        <p:spPr>
          <a:xfrm>
            <a:off x="271172" y="2619049"/>
            <a:ext cx="1404254" cy="332637"/>
          </a:xfrm>
          <a:prstGeom prst="roundRect">
            <a:avLst>
              <a:gd name="adj" fmla="val 5139"/>
            </a:avLst>
          </a:prstGeom>
          <a:solidFill>
            <a:srgbClr val="D4E5F4"/>
          </a:solidFill>
          <a:ln w="1905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txBody>
          <a:bodyPr lIns="0" tIns="0" rIns="0" bIns="0" rtlCol="0" anchor="ctr">
            <a:noAutofit/>
          </a:bodyPr>
          <a:lstStyle/>
          <a:p>
            <a:pPr algn="ctr">
              <a:buClrTx/>
              <a:buFontTx/>
              <a:buNone/>
              <a:defRPr/>
            </a:pPr>
            <a:r>
              <a:rPr lang="en-US" sz="1600" b="1" dirty="0">
                <a:solidFill>
                  <a:prstClr val="black"/>
                </a:solidFill>
                <a:latin typeface="Calibri" panose="020F0502020204030204"/>
                <a:ea typeface="+mn-ea"/>
                <a:cs typeface="+mn-cs"/>
              </a:rPr>
              <a:t>Data Manager</a:t>
            </a:r>
          </a:p>
        </p:txBody>
      </p:sp>
      <p:pic>
        <p:nvPicPr>
          <p:cNvPr id="24" name="Picture 23">
            <a:extLst>
              <a:ext uri="{FF2B5EF4-FFF2-40B4-BE49-F238E27FC236}">
                <a16:creationId xmlns:a16="http://schemas.microsoft.com/office/drawing/2014/main" id="{CD23FE68-4451-8E10-0D36-73CA4B4A1866}"/>
              </a:ext>
            </a:extLst>
          </p:cNvPr>
          <p:cNvPicPr>
            <a:picLocks noChangeAspect="1"/>
          </p:cNvPicPr>
          <p:nvPr/>
        </p:nvPicPr>
        <p:blipFill>
          <a:blip r:embed="rId4"/>
          <a:stretch>
            <a:fillRect/>
          </a:stretch>
        </p:blipFill>
        <p:spPr>
          <a:xfrm>
            <a:off x="389734" y="1294894"/>
            <a:ext cx="1153502" cy="1153502"/>
          </a:xfrm>
          <a:prstGeom prst="rect">
            <a:avLst/>
          </a:prstGeom>
        </p:spPr>
      </p:pic>
      <p:sp>
        <p:nvSpPr>
          <p:cNvPr id="29" name="Rectangle: Rounded Corners 28">
            <a:extLst>
              <a:ext uri="{FF2B5EF4-FFF2-40B4-BE49-F238E27FC236}">
                <a16:creationId xmlns:a16="http://schemas.microsoft.com/office/drawing/2014/main" id="{74209A8F-2A42-31AF-7D54-65D0C96CD225}"/>
              </a:ext>
            </a:extLst>
          </p:cNvPr>
          <p:cNvSpPr/>
          <p:nvPr/>
        </p:nvSpPr>
        <p:spPr>
          <a:xfrm>
            <a:off x="2170672" y="3093528"/>
            <a:ext cx="2687589" cy="111151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pic>
        <p:nvPicPr>
          <p:cNvPr id="121" name="Picture 120">
            <a:extLst>
              <a:ext uri="{FF2B5EF4-FFF2-40B4-BE49-F238E27FC236}">
                <a16:creationId xmlns:a16="http://schemas.microsoft.com/office/drawing/2014/main" id="{AD8CCB19-5828-2083-B8C5-986A1505D565}"/>
              </a:ext>
            </a:extLst>
          </p:cNvPr>
          <p:cNvPicPr>
            <a:picLocks noChangeAspect="1"/>
          </p:cNvPicPr>
          <p:nvPr/>
        </p:nvPicPr>
        <p:blipFill>
          <a:blip r:embed="rId5"/>
          <a:stretch>
            <a:fillRect/>
          </a:stretch>
        </p:blipFill>
        <p:spPr>
          <a:xfrm>
            <a:off x="6160642" y="2951686"/>
            <a:ext cx="2278502" cy="1258649"/>
          </a:xfrm>
          <a:prstGeom prst="rect">
            <a:avLst/>
          </a:prstGeom>
          <a:effectLst/>
        </p:spPr>
      </p:pic>
      <p:sp>
        <p:nvSpPr>
          <p:cNvPr id="38" name="Rectangle: Rounded Corners 37">
            <a:extLst>
              <a:ext uri="{FF2B5EF4-FFF2-40B4-BE49-F238E27FC236}">
                <a16:creationId xmlns:a16="http://schemas.microsoft.com/office/drawing/2014/main" id="{33091469-1951-F422-C1B5-81FC51EF5851}"/>
              </a:ext>
            </a:extLst>
          </p:cNvPr>
          <p:cNvSpPr/>
          <p:nvPr/>
        </p:nvSpPr>
        <p:spPr>
          <a:xfrm>
            <a:off x="5445791" y="708510"/>
            <a:ext cx="2993353" cy="161334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F90FBB09-B342-812E-3DCC-16705E7CBFE2}"/>
              </a:ext>
            </a:extLst>
          </p:cNvPr>
          <p:cNvCxnSpPr>
            <a:cxnSpLocks/>
          </p:cNvCxnSpPr>
          <p:nvPr/>
        </p:nvCxnSpPr>
        <p:spPr>
          <a:xfrm flipV="1">
            <a:off x="4858261" y="2321859"/>
            <a:ext cx="587530" cy="771669"/>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cxnSp>
        <p:nvCxnSpPr>
          <p:cNvPr id="137" name="Connector: Elbow 136">
            <a:extLst>
              <a:ext uri="{FF2B5EF4-FFF2-40B4-BE49-F238E27FC236}">
                <a16:creationId xmlns:a16="http://schemas.microsoft.com/office/drawing/2014/main" id="{F4B21E09-BBA0-41AB-1C25-6C4B13F89CE9}"/>
              </a:ext>
            </a:extLst>
          </p:cNvPr>
          <p:cNvCxnSpPr>
            <a:cxnSpLocks/>
            <a:stCxn id="15" idx="1"/>
            <a:endCxn id="23" idx="3"/>
          </p:cNvCxnSpPr>
          <p:nvPr/>
        </p:nvCxnSpPr>
        <p:spPr>
          <a:xfrm rot="10800000" flipV="1">
            <a:off x="1675426" y="1606678"/>
            <a:ext cx="495246" cy="1178689"/>
          </a:xfrm>
          <a:prstGeom prst="bentConnector3">
            <a:avLst>
              <a:gd name="adj1" fmla="val 50000"/>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568ABF44-BE35-7648-E6C2-0453F6BE1D6E}"/>
              </a:ext>
            </a:extLst>
          </p:cNvPr>
          <p:cNvCxnSpPr>
            <a:cxnSpLocks/>
          </p:cNvCxnSpPr>
          <p:nvPr/>
        </p:nvCxnSpPr>
        <p:spPr>
          <a:xfrm>
            <a:off x="4795958" y="1563494"/>
            <a:ext cx="627436" cy="0"/>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sp>
        <p:nvSpPr>
          <p:cNvPr id="3" name="TextBox 2">
            <a:extLst>
              <a:ext uri="{FF2B5EF4-FFF2-40B4-BE49-F238E27FC236}">
                <a16:creationId xmlns:a16="http://schemas.microsoft.com/office/drawing/2014/main" id="{849DA77C-9E9A-81F1-B775-5A7EFE04039A}"/>
              </a:ext>
            </a:extLst>
          </p:cNvPr>
          <p:cNvSpPr txBox="1">
            <a:spLocks/>
          </p:cNvSpPr>
          <p:nvPr/>
        </p:nvSpPr>
        <p:spPr>
          <a:xfrm>
            <a:off x="2618328" y="726330"/>
            <a:ext cx="1695870" cy="387314"/>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Profiling Engine</a:t>
            </a:r>
            <a:r>
              <a:rPr lang="en-US" sz="2000" b="1" dirty="0">
                <a:solidFill>
                  <a:srgbClr val="C00000"/>
                </a:solidFill>
                <a:latin typeface="Calibri" panose="020F0502020204030204"/>
                <a:ea typeface="+mn-ea"/>
                <a:cs typeface="+mn-cs"/>
              </a:rPr>
              <a:t> </a:t>
            </a:r>
          </a:p>
        </p:txBody>
      </p:sp>
      <p:sp>
        <p:nvSpPr>
          <p:cNvPr id="4" name="TextBox 3">
            <a:extLst>
              <a:ext uri="{FF2B5EF4-FFF2-40B4-BE49-F238E27FC236}">
                <a16:creationId xmlns:a16="http://schemas.microsoft.com/office/drawing/2014/main" id="{661C39F5-A465-4975-EC03-4F4AC25647E7}"/>
              </a:ext>
            </a:extLst>
          </p:cNvPr>
          <p:cNvSpPr txBox="1">
            <a:spLocks/>
          </p:cNvSpPr>
          <p:nvPr/>
        </p:nvSpPr>
        <p:spPr>
          <a:xfrm>
            <a:off x="5678962" y="726931"/>
            <a:ext cx="2527010" cy="313498"/>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Decision Framework</a:t>
            </a:r>
            <a:r>
              <a:rPr lang="en-US" sz="2000" b="1" dirty="0">
                <a:solidFill>
                  <a:srgbClr val="C00000"/>
                </a:solidFill>
                <a:latin typeface="Calibri" panose="020F0502020204030204"/>
                <a:ea typeface="+mn-ea"/>
                <a:cs typeface="+mn-cs"/>
              </a:rPr>
              <a:t> </a:t>
            </a:r>
          </a:p>
        </p:txBody>
      </p:sp>
      <p:sp>
        <p:nvSpPr>
          <p:cNvPr id="5" name="TextBox 4">
            <a:extLst>
              <a:ext uri="{FF2B5EF4-FFF2-40B4-BE49-F238E27FC236}">
                <a16:creationId xmlns:a16="http://schemas.microsoft.com/office/drawing/2014/main" id="{3B7B1F0C-C3B4-75F9-3A70-7A0C8ED094D8}"/>
              </a:ext>
            </a:extLst>
          </p:cNvPr>
          <p:cNvSpPr txBox="1">
            <a:spLocks/>
          </p:cNvSpPr>
          <p:nvPr/>
        </p:nvSpPr>
        <p:spPr>
          <a:xfrm>
            <a:off x="2409864" y="3093528"/>
            <a:ext cx="2232496" cy="283671"/>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Execution Module</a:t>
            </a:r>
            <a:r>
              <a:rPr lang="en-US" sz="2000" b="1" dirty="0">
                <a:solidFill>
                  <a:srgbClr val="C00000"/>
                </a:solidFill>
                <a:latin typeface="Calibri" panose="020F0502020204030204"/>
                <a:ea typeface="+mn-ea"/>
                <a:cs typeface="+mn-cs"/>
              </a:rPr>
              <a:t> </a:t>
            </a:r>
          </a:p>
        </p:txBody>
      </p:sp>
      <p:cxnSp>
        <p:nvCxnSpPr>
          <p:cNvPr id="6" name="Straight Connector 5">
            <a:extLst>
              <a:ext uri="{FF2B5EF4-FFF2-40B4-BE49-F238E27FC236}">
                <a16:creationId xmlns:a16="http://schemas.microsoft.com/office/drawing/2014/main" id="{9FA773DB-65A9-7382-EC5B-5F43FF336433}"/>
              </a:ext>
            </a:extLst>
          </p:cNvPr>
          <p:cNvCxnSpPr>
            <a:cxnSpLocks/>
          </p:cNvCxnSpPr>
          <p:nvPr/>
        </p:nvCxnSpPr>
        <p:spPr>
          <a:xfrm flipV="1">
            <a:off x="6866965" y="2338881"/>
            <a:ext cx="1414533" cy="739024"/>
          </a:xfrm>
          <a:prstGeom prst="line">
            <a:avLst/>
          </a:prstGeom>
          <a:noFill/>
          <a:ln w="28575" cap="flat" cmpd="sng" algn="ctr">
            <a:solidFill>
              <a:schemeClr val="tx2">
                <a:lumMod val="50000"/>
              </a:schemeClr>
            </a:solidFill>
            <a:prstDash val="sysDot"/>
            <a:miter lim="800000"/>
          </a:ln>
          <a:effectLst/>
        </p:spPr>
      </p:cxnSp>
      <p:cxnSp>
        <p:nvCxnSpPr>
          <p:cNvPr id="7" name="Straight Connector 6">
            <a:extLst>
              <a:ext uri="{FF2B5EF4-FFF2-40B4-BE49-F238E27FC236}">
                <a16:creationId xmlns:a16="http://schemas.microsoft.com/office/drawing/2014/main" id="{54B30095-99C9-262F-DA16-B7C50C407D0A}"/>
              </a:ext>
            </a:extLst>
          </p:cNvPr>
          <p:cNvCxnSpPr>
            <a:cxnSpLocks/>
          </p:cNvCxnSpPr>
          <p:nvPr/>
        </p:nvCxnSpPr>
        <p:spPr>
          <a:xfrm flipH="1" flipV="1">
            <a:off x="5564584" y="2321859"/>
            <a:ext cx="1302381" cy="756046"/>
          </a:xfrm>
          <a:prstGeom prst="line">
            <a:avLst/>
          </a:prstGeom>
          <a:noFill/>
          <a:ln w="28575" cap="flat" cmpd="sng" algn="ctr">
            <a:solidFill>
              <a:schemeClr val="tx2">
                <a:lumMod val="50000"/>
              </a:schemeClr>
            </a:solidFill>
            <a:prstDash val="sysDot"/>
            <a:miter lim="800000"/>
          </a:ln>
          <a:effectLst/>
        </p:spPr>
      </p:cxnSp>
      <p:cxnSp>
        <p:nvCxnSpPr>
          <p:cNvPr id="8" name="Straight Connector 7">
            <a:extLst>
              <a:ext uri="{FF2B5EF4-FFF2-40B4-BE49-F238E27FC236}">
                <a16:creationId xmlns:a16="http://schemas.microsoft.com/office/drawing/2014/main" id="{FC090A5C-4EB7-BF33-CF24-DC67E6A0E1F4}"/>
              </a:ext>
            </a:extLst>
          </p:cNvPr>
          <p:cNvCxnSpPr>
            <a:cxnSpLocks/>
          </p:cNvCxnSpPr>
          <p:nvPr/>
        </p:nvCxnSpPr>
        <p:spPr>
          <a:xfrm flipH="1" flipV="1">
            <a:off x="4873424" y="3150154"/>
            <a:ext cx="1491517" cy="430856"/>
          </a:xfrm>
          <a:prstGeom prst="line">
            <a:avLst/>
          </a:prstGeom>
          <a:noFill/>
          <a:ln w="28575" cap="flat" cmpd="sng" algn="ctr">
            <a:solidFill>
              <a:schemeClr val="tx2">
                <a:lumMod val="50000"/>
              </a:schemeClr>
            </a:solidFill>
            <a:prstDash val="sysDot"/>
            <a:miter lim="800000"/>
          </a:ln>
          <a:effectLst/>
        </p:spPr>
      </p:cxnSp>
      <p:cxnSp>
        <p:nvCxnSpPr>
          <p:cNvPr id="9" name="Straight Connector 8">
            <a:extLst>
              <a:ext uri="{FF2B5EF4-FFF2-40B4-BE49-F238E27FC236}">
                <a16:creationId xmlns:a16="http://schemas.microsoft.com/office/drawing/2014/main" id="{E8B5AB7C-60B1-19F1-82A1-691263358898}"/>
              </a:ext>
            </a:extLst>
          </p:cNvPr>
          <p:cNvCxnSpPr>
            <a:cxnSpLocks/>
          </p:cNvCxnSpPr>
          <p:nvPr/>
        </p:nvCxnSpPr>
        <p:spPr>
          <a:xfrm flipH="1">
            <a:off x="4858261" y="3581010"/>
            <a:ext cx="1506680" cy="556943"/>
          </a:xfrm>
          <a:prstGeom prst="line">
            <a:avLst/>
          </a:prstGeom>
          <a:noFill/>
          <a:ln w="28575" cap="flat" cmpd="sng" algn="ctr">
            <a:solidFill>
              <a:schemeClr val="tx2">
                <a:lumMod val="50000"/>
              </a:schemeClr>
            </a:solidFill>
            <a:prstDash val="sysDot"/>
            <a:miter lim="800000"/>
          </a:ln>
          <a:effectLst/>
        </p:spPr>
      </p:cxnSp>
      <p:sp>
        <p:nvSpPr>
          <p:cNvPr id="10" name="Rectangle: Rounded Corners 9">
            <a:extLst>
              <a:ext uri="{FF2B5EF4-FFF2-40B4-BE49-F238E27FC236}">
                <a16:creationId xmlns:a16="http://schemas.microsoft.com/office/drawing/2014/main" id="{9DB42C00-9411-5574-6A5E-6DCD9889A707}"/>
              </a:ext>
            </a:extLst>
          </p:cNvPr>
          <p:cNvSpPr/>
          <p:nvPr/>
        </p:nvSpPr>
        <p:spPr>
          <a:xfrm>
            <a:off x="6073225" y="1145039"/>
            <a:ext cx="1738483" cy="255258"/>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generation</a:t>
            </a:r>
          </a:p>
        </p:txBody>
      </p:sp>
      <p:sp>
        <p:nvSpPr>
          <p:cNvPr id="11" name="Rectangle: Rounded Corners 10">
            <a:extLst>
              <a:ext uri="{FF2B5EF4-FFF2-40B4-BE49-F238E27FC236}">
                <a16:creationId xmlns:a16="http://schemas.microsoft.com/office/drawing/2014/main" id="{B4FD79B5-FDAA-09F0-E9C1-57D3FDA82086}"/>
              </a:ext>
            </a:extLst>
          </p:cNvPr>
          <p:cNvSpPr/>
          <p:nvPr/>
        </p:nvSpPr>
        <p:spPr>
          <a:xfrm>
            <a:off x="5985116" y="1563494"/>
            <a:ext cx="1914700"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pruning</a:t>
            </a:r>
          </a:p>
        </p:txBody>
      </p:sp>
      <p:sp>
        <p:nvSpPr>
          <p:cNvPr id="12" name="Rectangle: Rounded Corners 11">
            <a:extLst>
              <a:ext uri="{FF2B5EF4-FFF2-40B4-BE49-F238E27FC236}">
                <a16:creationId xmlns:a16="http://schemas.microsoft.com/office/drawing/2014/main" id="{679AD061-A2D5-20AE-13A1-37723DCCA536}"/>
              </a:ext>
            </a:extLst>
          </p:cNvPr>
          <p:cNvSpPr/>
          <p:nvPr/>
        </p:nvSpPr>
        <p:spPr>
          <a:xfrm>
            <a:off x="5603434" y="1967662"/>
            <a:ext cx="2678064"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Opportunistic decision making</a:t>
            </a:r>
          </a:p>
        </p:txBody>
      </p:sp>
      <p:sp>
        <p:nvSpPr>
          <p:cNvPr id="13" name="Rectangle: Rounded Corners 12">
            <a:extLst>
              <a:ext uri="{FF2B5EF4-FFF2-40B4-BE49-F238E27FC236}">
                <a16:creationId xmlns:a16="http://schemas.microsoft.com/office/drawing/2014/main" id="{995FFD4C-B0E5-0B88-4C78-50A602841502}"/>
              </a:ext>
            </a:extLst>
          </p:cNvPr>
          <p:cNvSpPr/>
          <p:nvPr/>
        </p:nvSpPr>
        <p:spPr>
          <a:xfrm>
            <a:off x="2717098" y="1128720"/>
            <a:ext cx="1532433" cy="244873"/>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Criteria Support</a:t>
            </a:r>
          </a:p>
        </p:txBody>
      </p:sp>
      <p:sp>
        <p:nvSpPr>
          <p:cNvPr id="14" name="Rectangle: Rounded Corners 13">
            <a:extLst>
              <a:ext uri="{FF2B5EF4-FFF2-40B4-BE49-F238E27FC236}">
                <a16:creationId xmlns:a16="http://schemas.microsoft.com/office/drawing/2014/main" id="{5A152D1B-C58E-757C-868B-768252A7AA39}"/>
              </a:ext>
            </a:extLst>
          </p:cNvPr>
          <p:cNvSpPr/>
          <p:nvPr/>
        </p:nvSpPr>
        <p:spPr>
          <a:xfrm>
            <a:off x="2451041" y="1503856"/>
            <a:ext cx="2030444" cy="244873"/>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Passive Approximation</a:t>
            </a:r>
          </a:p>
        </p:txBody>
      </p:sp>
      <p:sp>
        <p:nvSpPr>
          <p:cNvPr id="16" name="Rectangle: Rounded Corners 15">
            <a:extLst>
              <a:ext uri="{FF2B5EF4-FFF2-40B4-BE49-F238E27FC236}">
                <a16:creationId xmlns:a16="http://schemas.microsoft.com/office/drawing/2014/main" id="{97E914D4-50CA-B9BD-036F-5483FCA7CB61}"/>
              </a:ext>
            </a:extLst>
          </p:cNvPr>
          <p:cNvSpPr/>
          <p:nvPr/>
        </p:nvSpPr>
        <p:spPr>
          <a:xfrm>
            <a:off x="2354089" y="1871645"/>
            <a:ext cx="2258449" cy="510022"/>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Lightweight Performance Estimation</a:t>
            </a:r>
          </a:p>
        </p:txBody>
      </p:sp>
    </p:spTree>
    <p:custDataLst>
      <p:tags r:id="rId1"/>
    </p:custDataLst>
    <p:extLst>
      <p:ext uri="{BB962C8B-B14F-4D97-AF65-F5344CB8AC3E}">
        <p14:creationId xmlns:p14="http://schemas.microsoft.com/office/powerpoint/2010/main" val="25628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EEA21-E445-0E36-146E-ED7D43F78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93374-2A97-12E0-95AE-145F7090B83B}"/>
              </a:ext>
            </a:extLst>
          </p:cNvPr>
          <p:cNvSpPr>
            <a:spLocks noGrp="1"/>
          </p:cNvSpPr>
          <p:nvPr>
            <p:ph type="title"/>
          </p:nvPr>
        </p:nvSpPr>
        <p:spPr>
          <a:xfrm>
            <a:off x="311701" y="155643"/>
            <a:ext cx="3803100" cy="419007"/>
          </a:xfrm>
        </p:spPr>
        <p:txBody>
          <a:bodyPr>
            <a:noAutofit/>
          </a:bodyPr>
          <a:lstStyle/>
          <a:p>
            <a:r>
              <a:rPr lang="en-US" sz="2400" dirty="0">
                <a:latin typeface="+mj-lt"/>
              </a:rPr>
              <a:t>Delayed Reconfiguration</a:t>
            </a:r>
          </a:p>
        </p:txBody>
      </p:sp>
      <p:sp>
        <p:nvSpPr>
          <p:cNvPr id="4" name="Slide Number Placeholder 3">
            <a:extLst>
              <a:ext uri="{FF2B5EF4-FFF2-40B4-BE49-F238E27FC236}">
                <a16:creationId xmlns:a16="http://schemas.microsoft.com/office/drawing/2014/main" id="{C295F2EA-E8C7-E3D9-D1C9-7C5FED515C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21</a:t>
            </a:fld>
            <a:endParaRPr lang="en">
              <a:latin typeface="+mn-lt"/>
            </a:endParaRPr>
          </a:p>
        </p:txBody>
      </p:sp>
      <p:sp>
        <p:nvSpPr>
          <p:cNvPr id="7" name="TextBox 6">
            <a:extLst>
              <a:ext uri="{FF2B5EF4-FFF2-40B4-BE49-F238E27FC236}">
                <a16:creationId xmlns:a16="http://schemas.microsoft.com/office/drawing/2014/main" id="{DB60F569-213C-C185-1EB6-A03716FD0B3A}"/>
              </a:ext>
            </a:extLst>
          </p:cNvPr>
          <p:cNvSpPr txBox="1"/>
          <p:nvPr/>
        </p:nvSpPr>
        <p:spPr>
          <a:xfrm>
            <a:off x="311700" y="1230467"/>
            <a:ext cx="4141063" cy="2031325"/>
          </a:xfrm>
          <a:prstGeom prst="rect">
            <a:avLst/>
          </a:prstGeom>
          <a:noFill/>
        </p:spPr>
        <p:txBody>
          <a:bodyPr wrap="square" rtlCol="0">
            <a:spAutoFit/>
          </a:bodyPr>
          <a:lstStyle/>
          <a:p>
            <a:pPr marL="285750" indent="-285750">
              <a:buClrTx/>
              <a:buBlip>
                <a:blip r:embed="rId4"/>
              </a:buBlip>
            </a:pPr>
            <a:r>
              <a:rPr lang="en-US" sz="1800" b="1" kern="1200" dirty="0">
                <a:solidFill>
                  <a:prstClr val="black"/>
                </a:solidFill>
                <a:latin typeface="Calibri" panose="020F0502020204030204"/>
                <a:ea typeface="+mn-ea"/>
                <a:cs typeface="+mn-cs"/>
              </a:rPr>
              <a:t>Problem:</a:t>
            </a:r>
            <a:r>
              <a:rPr lang="en-US" sz="1800" kern="1200" dirty="0">
                <a:solidFill>
                  <a:prstClr val="black"/>
                </a:solidFill>
                <a:latin typeface="Calibri" panose="020F0502020204030204"/>
                <a:ea typeface="+mn-ea"/>
                <a:cs typeface="+mn-cs"/>
              </a:rPr>
              <a:t> CM procedures incur data plane interruptions</a:t>
            </a:r>
          </a:p>
          <a:p>
            <a:pPr marL="285750" indent="-285750">
              <a:buClrTx/>
              <a:buBlip>
                <a:blip r:embed="rId4"/>
              </a:buBlip>
            </a:pPr>
            <a:r>
              <a:rPr lang="en-US" sz="1800" b="1" kern="1200" dirty="0">
                <a:solidFill>
                  <a:prstClr val="black"/>
                </a:solidFill>
                <a:latin typeface="Calibri" panose="020F0502020204030204"/>
                <a:ea typeface="+mn-ea"/>
                <a:cs typeface="+mn-cs"/>
              </a:rPr>
              <a:t>Observation:</a:t>
            </a:r>
            <a:r>
              <a:rPr lang="en-US" sz="1800" kern="1200" dirty="0">
                <a:solidFill>
                  <a:prstClr val="black"/>
                </a:solidFill>
                <a:latin typeface="Calibri" panose="020F0502020204030204"/>
                <a:ea typeface="+mn-ea"/>
                <a:cs typeface="+mn-cs"/>
              </a:rPr>
              <a:t> It happens when data is waiting in the uplink or downlink transmission queues</a:t>
            </a:r>
          </a:p>
          <a:p>
            <a:pPr marL="285750" indent="-285750">
              <a:buClrTx/>
              <a:buBlip>
                <a:blip r:embed="rId4"/>
              </a:buBlip>
            </a:pPr>
            <a:r>
              <a:rPr lang="en-US" sz="1800" b="1" kern="1200" dirty="0">
                <a:solidFill>
                  <a:prstClr val="black"/>
                </a:solidFill>
                <a:latin typeface="Calibri" panose="020F0502020204030204"/>
                <a:ea typeface="+mn-ea"/>
                <a:cs typeface="+mn-cs"/>
              </a:rPr>
              <a:t>Solution:</a:t>
            </a:r>
            <a:r>
              <a:rPr lang="en-US" sz="1800" kern="1200" dirty="0">
                <a:solidFill>
                  <a:prstClr val="black"/>
                </a:solidFill>
                <a:latin typeface="Calibri" panose="020F0502020204030204"/>
                <a:ea typeface="+mn-ea"/>
                <a:cs typeface="+mn-cs"/>
              </a:rPr>
              <a:t> Delay CM in anticipation that queues will drain up soon</a:t>
            </a:r>
          </a:p>
        </p:txBody>
      </p:sp>
      <p:pic>
        <p:nvPicPr>
          <p:cNvPr id="18" name="Google Shape;1287;p114">
            <a:extLst>
              <a:ext uri="{FF2B5EF4-FFF2-40B4-BE49-F238E27FC236}">
                <a16:creationId xmlns:a16="http://schemas.microsoft.com/office/drawing/2014/main" id="{D3F01CB4-80B2-2CB5-EA3E-B2CD5B767EE1}"/>
              </a:ext>
            </a:extLst>
          </p:cNvPr>
          <p:cNvPicPr preferRelativeResize="0"/>
          <p:nvPr/>
        </p:nvPicPr>
        <p:blipFill rotWithShape="1">
          <a:blip r:embed="rId5">
            <a:alphaModFix/>
          </a:blip>
          <a:srcRect/>
          <a:stretch/>
        </p:blipFill>
        <p:spPr>
          <a:xfrm>
            <a:off x="6707456" y="3303140"/>
            <a:ext cx="707073" cy="773197"/>
          </a:xfrm>
          <a:prstGeom prst="rect">
            <a:avLst/>
          </a:prstGeom>
          <a:noFill/>
          <a:ln>
            <a:noFill/>
          </a:ln>
        </p:spPr>
      </p:pic>
      <p:cxnSp>
        <p:nvCxnSpPr>
          <p:cNvPr id="19" name="Straight Arrow Connector 18">
            <a:extLst>
              <a:ext uri="{FF2B5EF4-FFF2-40B4-BE49-F238E27FC236}">
                <a16:creationId xmlns:a16="http://schemas.microsoft.com/office/drawing/2014/main" id="{59416CD9-3B1D-5D47-C1A7-661D92EE5F05}"/>
              </a:ext>
            </a:extLst>
          </p:cNvPr>
          <p:cNvCxnSpPr>
            <a:cxnSpLocks/>
          </p:cNvCxnSpPr>
          <p:nvPr/>
        </p:nvCxnSpPr>
        <p:spPr>
          <a:xfrm>
            <a:off x="5667985" y="2701835"/>
            <a:ext cx="987861" cy="601305"/>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pic>
        <p:nvPicPr>
          <p:cNvPr id="20" name="Google Shape;1288;p114" descr="A red circle with a white play button&#10;&#10;Description automatically generated">
            <a:extLst>
              <a:ext uri="{FF2B5EF4-FFF2-40B4-BE49-F238E27FC236}">
                <a16:creationId xmlns:a16="http://schemas.microsoft.com/office/drawing/2014/main" id="{1FF07B1F-E07D-E6FD-B067-5A372FD4C328}"/>
              </a:ext>
            </a:extLst>
          </p:cNvPr>
          <p:cNvPicPr preferRelativeResize="0"/>
          <p:nvPr/>
        </p:nvPicPr>
        <p:blipFill rotWithShape="1">
          <a:blip r:embed="rId6">
            <a:alphaModFix/>
          </a:blip>
          <a:srcRect/>
          <a:stretch/>
        </p:blipFill>
        <p:spPr>
          <a:xfrm>
            <a:off x="6865799" y="3494545"/>
            <a:ext cx="390386" cy="390386"/>
          </a:xfrm>
          <a:prstGeom prst="rect">
            <a:avLst/>
          </a:prstGeom>
          <a:noFill/>
          <a:ln>
            <a:noFill/>
          </a:ln>
        </p:spPr>
      </p:pic>
      <p:cxnSp>
        <p:nvCxnSpPr>
          <p:cNvPr id="21" name="Straight Arrow Connector 20">
            <a:extLst>
              <a:ext uri="{FF2B5EF4-FFF2-40B4-BE49-F238E27FC236}">
                <a16:creationId xmlns:a16="http://schemas.microsoft.com/office/drawing/2014/main" id="{49960C10-8921-4EE0-8F92-E46ECFFD04E6}"/>
              </a:ext>
            </a:extLst>
          </p:cNvPr>
          <p:cNvCxnSpPr>
            <a:cxnSpLocks/>
          </p:cNvCxnSpPr>
          <p:nvPr/>
        </p:nvCxnSpPr>
        <p:spPr>
          <a:xfrm flipH="1">
            <a:off x="7360024" y="2701835"/>
            <a:ext cx="788894" cy="601305"/>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pic>
        <p:nvPicPr>
          <p:cNvPr id="22" name="Picture 21">
            <a:extLst>
              <a:ext uri="{FF2B5EF4-FFF2-40B4-BE49-F238E27FC236}">
                <a16:creationId xmlns:a16="http://schemas.microsoft.com/office/drawing/2014/main" id="{3E7D44D7-435C-BD8C-7259-09906BFD69FD}"/>
              </a:ext>
            </a:extLst>
          </p:cNvPr>
          <p:cNvPicPr>
            <a:picLocks noChangeAspect="1"/>
          </p:cNvPicPr>
          <p:nvPr/>
        </p:nvPicPr>
        <p:blipFill>
          <a:blip r:embed="rId7"/>
          <a:stretch>
            <a:fillRect/>
          </a:stretch>
        </p:blipFill>
        <p:spPr>
          <a:xfrm>
            <a:off x="7905563" y="1595189"/>
            <a:ext cx="1115594" cy="1115594"/>
          </a:xfrm>
          <a:prstGeom prst="rect">
            <a:avLst/>
          </a:prstGeom>
        </p:spPr>
      </p:pic>
      <p:pic>
        <p:nvPicPr>
          <p:cNvPr id="23" name="Picture 22">
            <a:extLst>
              <a:ext uri="{FF2B5EF4-FFF2-40B4-BE49-F238E27FC236}">
                <a16:creationId xmlns:a16="http://schemas.microsoft.com/office/drawing/2014/main" id="{1499A8EF-654B-6F9D-C7A2-40F083A74462}"/>
              </a:ext>
            </a:extLst>
          </p:cNvPr>
          <p:cNvPicPr>
            <a:picLocks noChangeAspect="1"/>
          </p:cNvPicPr>
          <p:nvPr/>
        </p:nvPicPr>
        <p:blipFill>
          <a:blip r:embed="rId7"/>
          <a:stretch>
            <a:fillRect/>
          </a:stretch>
        </p:blipFill>
        <p:spPr>
          <a:xfrm>
            <a:off x="4691239" y="1624574"/>
            <a:ext cx="1115594" cy="1115594"/>
          </a:xfrm>
          <a:prstGeom prst="rect">
            <a:avLst/>
          </a:prstGeom>
        </p:spPr>
      </p:pic>
      <p:pic>
        <p:nvPicPr>
          <p:cNvPr id="54" name="Picture 53">
            <a:extLst>
              <a:ext uri="{FF2B5EF4-FFF2-40B4-BE49-F238E27FC236}">
                <a16:creationId xmlns:a16="http://schemas.microsoft.com/office/drawing/2014/main" id="{97FDE105-7513-CDD5-9BE7-ED106B6E602A}"/>
              </a:ext>
            </a:extLst>
          </p:cNvPr>
          <p:cNvPicPr>
            <a:picLocks noChangeAspect="1"/>
          </p:cNvPicPr>
          <p:nvPr/>
        </p:nvPicPr>
        <p:blipFill>
          <a:blip r:embed="rId8"/>
          <a:stretch>
            <a:fillRect/>
          </a:stretch>
        </p:blipFill>
        <p:spPr>
          <a:xfrm>
            <a:off x="7806712" y="929814"/>
            <a:ext cx="342206" cy="601305"/>
          </a:xfrm>
          <a:prstGeom prst="rect">
            <a:avLst/>
          </a:prstGeom>
        </p:spPr>
      </p:pic>
      <p:cxnSp>
        <p:nvCxnSpPr>
          <p:cNvPr id="68" name="Straight Arrow Connector 67">
            <a:extLst>
              <a:ext uri="{FF2B5EF4-FFF2-40B4-BE49-F238E27FC236}">
                <a16:creationId xmlns:a16="http://schemas.microsoft.com/office/drawing/2014/main" id="{51E77E87-A369-E732-D452-50B1FF813D64}"/>
              </a:ext>
            </a:extLst>
          </p:cNvPr>
          <p:cNvCxnSpPr>
            <a:cxnSpLocks/>
          </p:cNvCxnSpPr>
          <p:nvPr/>
        </p:nvCxnSpPr>
        <p:spPr>
          <a:xfrm>
            <a:off x="5667985" y="2057870"/>
            <a:ext cx="2309830" cy="0"/>
          </a:xfrm>
          <a:prstGeom prst="straightConnector1">
            <a:avLst/>
          </a:prstGeom>
          <a:noFill/>
          <a:ln w="57150" cap="flat" cmpd="sng" algn="ctr">
            <a:solidFill>
              <a:srgbClr val="84E291"/>
            </a:solidFill>
            <a:prstDash val="solid"/>
            <a:miter lim="800000"/>
            <a:headEnd type="arrow" w="med" len="med"/>
            <a:tailEnd type="none" w="med" len="med"/>
          </a:ln>
          <a:effectLst/>
        </p:spPr>
      </p:cxnSp>
      <p:sp>
        <p:nvSpPr>
          <p:cNvPr id="72" name="TextBox 71">
            <a:extLst>
              <a:ext uri="{FF2B5EF4-FFF2-40B4-BE49-F238E27FC236}">
                <a16:creationId xmlns:a16="http://schemas.microsoft.com/office/drawing/2014/main" id="{34CDD6E1-2BE1-1023-D73C-3207C674C889}"/>
              </a:ext>
            </a:extLst>
          </p:cNvPr>
          <p:cNvSpPr txBox="1"/>
          <p:nvPr/>
        </p:nvSpPr>
        <p:spPr>
          <a:xfrm>
            <a:off x="6020609" y="1683485"/>
            <a:ext cx="1741997" cy="276999"/>
          </a:xfrm>
          <a:prstGeom prst="rect">
            <a:avLst/>
          </a:prstGeom>
          <a:noFill/>
        </p:spPr>
        <p:txBody>
          <a:bodyPr wrap="square" lIns="0" tIns="0" rIns="0" bIns="0" rtlCol="0">
            <a:spAutoFit/>
          </a:bodyPr>
          <a:lstStyle/>
          <a:p>
            <a:pPr algn="ctr"/>
            <a:r>
              <a:rPr lang="en-US" sz="1800" b="1" dirty="0">
                <a:solidFill>
                  <a:srgbClr val="38D04E"/>
                </a:solidFill>
                <a:latin typeface="+mn-lt"/>
              </a:rPr>
              <a:t>data forwarding</a:t>
            </a:r>
          </a:p>
        </p:txBody>
      </p:sp>
    </p:spTree>
    <p:custDataLst>
      <p:tags r:id="rId1"/>
    </p:custDataLst>
    <p:extLst>
      <p:ext uri="{BB962C8B-B14F-4D97-AF65-F5344CB8AC3E}">
        <p14:creationId xmlns:p14="http://schemas.microsoft.com/office/powerpoint/2010/main" val="41570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C6165-4773-6E04-354A-5692AA948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EBA0C-B9BA-C44F-48E0-32D623277F12}"/>
              </a:ext>
            </a:extLst>
          </p:cNvPr>
          <p:cNvSpPr>
            <a:spLocks noGrp="1"/>
          </p:cNvSpPr>
          <p:nvPr>
            <p:ph type="title"/>
          </p:nvPr>
        </p:nvSpPr>
        <p:spPr>
          <a:xfrm>
            <a:off x="0" y="86758"/>
            <a:ext cx="9144000" cy="419007"/>
          </a:xfrm>
        </p:spPr>
        <p:txBody>
          <a:bodyPr>
            <a:noAutofit/>
          </a:bodyPr>
          <a:lstStyle/>
          <a:p>
            <a:pPr algn="ctr"/>
            <a:r>
              <a:rPr lang="en-US" sz="2400" u="sng" dirty="0">
                <a:latin typeface="+mj-lt"/>
              </a:rPr>
              <a:t>O</a:t>
            </a:r>
            <a:r>
              <a:rPr lang="en-US" sz="2400" dirty="0">
                <a:latin typeface="+mj-lt"/>
              </a:rPr>
              <a:t>pportunistic </a:t>
            </a:r>
            <a:r>
              <a:rPr lang="en-US" sz="2400" u="sng" dirty="0">
                <a:latin typeface="+mj-lt"/>
              </a:rPr>
              <a:t>P</a:t>
            </a:r>
            <a:r>
              <a:rPr lang="en-US" sz="2400" dirty="0">
                <a:latin typeface="+mj-lt"/>
              </a:rPr>
              <a:t>erformance-driven </a:t>
            </a:r>
            <a:r>
              <a:rPr lang="en-US" sz="2400" u="sng" dirty="0">
                <a:latin typeface="+mj-lt"/>
              </a:rPr>
              <a:t>C</a:t>
            </a:r>
            <a:r>
              <a:rPr lang="en-US" sz="2400" dirty="0">
                <a:latin typeface="+mj-lt"/>
              </a:rPr>
              <a:t>onnectivity </a:t>
            </a:r>
            <a:r>
              <a:rPr lang="en-US" sz="2400" u="sng" dirty="0">
                <a:latin typeface="+mj-lt"/>
              </a:rPr>
              <a:t>M</a:t>
            </a:r>
            <a:r>
              <a:rPr lang="en-US" sz="2400" dirty="0">
                <a:latin typeface="+mj-lt"/>
              </a:rPr>
              <a:t>anagement (OPCM)</a:t>
            </a:r>
          </a:p>
        </p:txBody>
      </p:sp>
      <p:grpSp>
        <p:nvGrpSpPr>
          <p:cNvPr id="125" name="Group 124">
            <a:extLst>
              <a:ext uri="{FF2B5EF4-FFF2-40B4-BE49-F238E27FC236}">
                <a16:creationId xmlns:a16="http://schemas.microsoft.com/office/drawing/2014/main" id="{916645B0-6025-8DD1-51DD-CE314BD7B6AB}"/>
              </a:ext>
            </a:extLst>
          </p:cNvPr>
          <p:cNvGrpSpPr/>
          <p:nvPr/>
        </p:nvGrpSpPr>
        <p:grpSpPr>
          <a:xfrm>
            <a:off x="2170672" y="726330"/>
            <a:ext cx="2625286" cy="1755694"/>
            <a:chOff x="743612" y="726931"/>
            <a:chExt cx="2625286" cy="1755694"/>
          </a:xfrm>
        </p:grpSpPr>
        <p:sp>
          <p:nvSpPr>
            <p:cNvPr id="15" name="Rectangle: Rounded Corners 14">
              <a:extLst>
                <a:ext uri="{FF2B5EF4-FFF2-40B4-BE49-F238E27FC236}">
                  <a16:creationId xmlns:a16="http://schemas.microsoft.com/office/drawing/2014/main" id="{EC7517F9-54F3-2C90-64DB-2AF1A1138A20}"/>
                </a:ext>
              </a:extLst>
            </p:cNvPr>
            <p:cNvSpPr/>
            <p:nvPr/>
          </p:nvSpPr>
          <p:spPr>
            <a:xfrm>
              <a:off x="743612" y="731935"/>
              <a:ext cx="2625286" cy="1750690"/>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16" name="TextBox 15">
              <a:extLst>
                <a:ext uri="{FF2B5EF4-FFF2-40B4-BE49-F238E27FC236}">
                  <a16:creationId xmlns:a16="http://schemas.microsoft.com/office/drawing/2014/main" id="{24BACE72-D37C-0D60-7E63-8D037B843330}"/>
                </a:ext>
              </a:extLst>
            </p:cNvPr>
            <p:cNvSpPr txBox="1">
              <a:spLocks/>
            </p:cNvSpPr>
            <p:nvPr/>
          </p:nvSpPr>
          <p:spPr>
            <a:xfrm>
              <a:off x="1191268" y="726931"/>
              <a:ext cx="1695870" cy="387314"/>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Profiling Engine</a:t>
              </a:r>
              <a:r>
                <a:rPr lang="en-US" sz="2000" b="1" dirty="0">
                  <a:solidFill>
                    <a:srgbClr val="C00000"/>
                  </a:solidFill>
                  <a:latin typeface="Calibri" panose="020F0502020204030204"/>
                  <a:ea typeface="+mn-ea"/>
                  <a:cs typeface="+mn-cs"/>
                </a:rPr>
                <a:t> </a:t>
              </a:r>
            </a:p>
          </p:txBody>
        </p:sp>
        <p:sp>
          <p:nvSpPr>
            <p:cNvPr id="17" name="Rectangle: Rounded Corners 16">
              <a:extLst>
                <a:ext uri="{FF2B5EF4-FFF2-40B4-BE49-F238E27FC236}">
                  <a16:creationId xmlns:a16="http://schemas.microsoft.com/office/drawing/2014/main" id="{27F098EF-8D0D-4B55-6F37-1EFE768326E4}"/>
                </a:ext>
              </a:extLst>
            </p:cNvPr>
            <p:cNvSpPr/>
            <p:nvPr/>
          </p:nvSpPr>
          <p:spPr>
            <a:xfrm>
              <a:off x="1290038" y="1129321"/>
              <a:ext cx="1532433" cy="244873"/>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Criteria Support</a:t>
              </a:r>
            </a:p>
          </p:txBody>
        </p:sp>
        <p:sp>
          <p:nvSpPr>
            <p:cNvPr id="18" name="Rectangle: Rounded Corners 17">
              <a:extLst>
                <a:ext uri="{FF2B5EF4-FFF2-40B4-BE49-F238E27FC236}">
                  <a16:creationId xmlns:a16="http://schemas.microsoft.com/office/drawing/2014/main" id="{2E784834-CE2C-B0D0-9E7C-C018491057E5}"/>
                </a:ext>
              </a:extLst>
            </p:cNvPr>
            <p:cNvSpPr/>
            <p:nvPr/>
          </p:nvSpPr>
          <p:spPr>
            <a:xfrm>
              <a:off x="1023981" y="1504457"/>
              <a:ext cx="2030444" cy="244873"/>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Passive Approximation</a:t>
              </a:r>
            </a:p>
          </p:txBody>
        </p:sp>
        <p:sp>
          <p:nvSpPr>
            <p:cNvPr id="19" name="Rectangle: Rounded Corners 18">
              <a:extLst>
                <a:ext uri="{FF2B5EF4-FFF2-40B4-BE49-F238E27FC236}">
                  <a16:creationId xmlns:a16="http://schemas.microsoft.com/office/drawing/2014/main" id="{5FEF7D85-1FDD-8670-564B-35673EABA531}"/>
                </a:ext>
              </a:extLst>
            </p:cNvPr>
            <p:cNvSpPr/>
            <p:nvPr/>
          </p:nvSpPr>
          <p:spPr>
            <a:xfrm>
              <a:off x="927029" y="1872246"/>
              <a:ext cx="2258449" cy="510022"/>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Lightweight Performance Estimation</a:t>
              </a:r>
            </a:p>
          </p:txBody>
        </p:sp>
      </p:grpSp>
      <p:sp>
        <p:nvSpPr>
          <p:cNvPr id="23" name="Rectangle: Rounded Corners 22">
            <a:extLst>
              <a:ext uri="{FF2B5EF4-FFF2-40B4-BE49-F238E27FC236}">
                <a16:creationId xmlns:a16="http://schemas.microsoft.com/office/drawing/2014/main" id="{8229A592-54C5-238B-A355-459FD2C49E3B}"/>
              </a:ext>
            </a:extLst>
          </p:cNvPr>
          <p:cNvSpPr/>
          <p:nvPr/>
        </p:nvSpPr>
        <p:spPr>
          <a:xfrm>
            <a:off x="271172" y="2619049"/>
            <a:ext cx="1404254" cy="332637"/>
          </a:xfrm>
          <a:prstGeom prst="roundRect">
            <a:avLst>
              <a:gd name="adj" fmla="val 5139"/>
            </a:avLst>
          </a:prstGeom>
          <a:solidFill>
            <a:srgbClr val="D4E5F4"/>
          </a:solidFill>
          <a:ln w="19050" cap="flat" cmpd="sng" algn="ctr">
            <a:solidFill>
              <a:srgbClr val="E7E6E6">
                <a:lumMod val="75000"/>
              </a:srgbClr>
            </a:solidFill>
            <a:prstDash val="solid"/>
            <a:miter lim="800000"/>
          </a:ln>
          <a:effectLst>
            <a:outerShdw blurRad="63500" sx="102000" sy="102000" algn="ctr" rotWithShape="0">
              <a:prstClr val="black">
                <a:alpha val="40000"/>
              </a:prstClr>
            </a:outerShdw>
          </a:effectLst>
        </p:spPr>
        <p:txBody>
          <a:bodyPr lIns="0" tIns="0" rIns="0" bIns="0" rtlCol="0" anchor="ctr">
            <a:noAutofit/>
          </a:bodyPr>
          <a:lstStyle/>
          <a:p>
            <a:pPr algn="ctr">
              <a:buClrTx/>
              <a:buFontTx/>
              <a:buNone/>
              <a:defRPr/>
            </a:pPr>
            <a:r>
              <a:rPr lang="en-US" sz="1600" b="1" dirty="0">
                <a:solidFill>
                  <a:prstClr val="black"/>
                </a:solidFill>
                <a:latin typeface="Calibri" panose="020F0502020204030204"/>
                <a:ea typeface="+mn-ea"/>
                <a:cs typeface="+mn-cs"/>
              </a:rPr>
              <a:t>Data Manager</a:t>
            </a:r>
          </a:p>
        </p:txBody>
      </p:sp>
      <p:pic>
        <p:nvPicPr>
          <p:cNvPr id="24" name="Picture 23">
            <a:extLst>
              <a:ext uri="{FF2B5EF4-FFF2-40B4-BE49-F238E27FC236}">
                <a16:creationId xmlns:a16="http://schemas.microsoft.com/office/drawing/2014/main" id="{3FDA28B9-56EC-FBC0-CC42-1181838E39BE}"/>
              </a:ext>
            </a:extLst>
          </p:cNvPr>
          <p:cNvPicPr>
            <a:picLocks noChangeAspect="1"/>
          </p:cNvPicPr>
          <p:nvPr/>
        </p:nvPicPr>
        <p:blipFill>
          <a:blip r:embed="rId4"/>
          <a:stretch>
            <a:fillRect/>
          </a:stretch>
        </p:blipFill>
        <p:spPr>
          <a:xfrm>
            <a:off x="389734" y="1294894"/>
            <a:ext cx="1153502" cy="1153502"/>
          </a:xfrm>
          <a:prstGeom prst="rect">
            <a:avLst/>
          </a:prstGeom>
        </p:spPr>
      </p:pic>
      <p:sp>
        <p:nvSpPr>
          <p:cNvPr id="29" name="Rectangle: Rounded Corners 28">
            <a:extLst>
              <a:ext uri="{FF2B5EF4-FFF2-40B4-BE49-F238E27FC236}">
                <a16:creationId xmlns:a16="http://schemas.microsoft.com/office/drawing/2014/main" id="{0DA98924-8CB9-AACC-9E2D-8FD51E08436A}"/>
              </a:ext>
            </a:extLst>
          </p:cNvPr>
          <p:cNvSpPr/>
          <p:nvPr/>
        </p:nvSpPr>
        <p:spPr>
          <a:xfrm>
            <a:off x="2170672" y="3093528"/>
            <a:ext cx="2687589" cy="111151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30" name="TextBox 29">
            <a:extLst>
              <a:ext uri="{FF2B5EF4-FFF2-40B4-BE49-F238E27FC236}">
                <a16:creationId xmlns:a16="http://schemas.microsoft.com/office/drawing/2014/main" id="{FDCB7569-DC05-8BDC-FC2D-900FD71AEF00}"/>
              </a:ext>
            </a:extLst>
          </p:cNvPr>
          <p:cNvSpPr txBox="1">
            <a:spLocks/>
          </p:cNvSpPr>
          <p:nvPr/>
        </p:nvSpPr>
        <p:spPr>
          <a:xfrm>
            <a:off x="2409864" y="3093528"/>
            <a:ext cx="2232496" cy="283671"/>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Execution Module</a:t>
            </a:r>
            <a:r>
              <a:rPr lang="en-US" sz="2000" b="1" dirty="0">
                <a:solidFill>
                  <a:srgbClr val="C00000"/>
                </a:solidFill>
                <a:latin typeface="Calibri" panose="020F0502020204030204"/>
                <a:ea typeface="+mn-ea"/>
                <a:cs typeface="+mn-cs"/>
              </a:rPr>
              <a:t> </a:t>
            </a:r>
          </a:p>
        </p:txBody>
      </p:sp>
      <p:sp>
        <p:nvSpPr>
          <p:cNvPr id="31" name="Rectangle: Rounded Corners 30">
            <a:extLst>
              <a:ext uri="{FF2B5EF4-FFF2-40B4-BE49-F238E27FC236}">
                <a16:creationId xmlns:a16="http://schemas.microsoft.com/office/drawing/2014/main" id="{0833A1EF-FB34-34B7-FC5B-A7E0136AF0FB}"/>
              </a:ext>
            </a:extLst>
          </p:cNvPr>
          <p:cNvSpPr/>
          <p:nvPr/>
        </p:nvSpPr>
        <p:spPr>
          <a:xfrm>
            <a:off x="2297233" y="3501515"/>
            <a:ext cx="2457758" cy="242548"/>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Delayed Reconfiguration</a:t>
            </a:r>
          </a:p>
        </p:txBody>
      </p:sp>
      <p:sp>
        <p:nvSpPr>
          <p:cNvPr id="32" name="Rectangle: Rounded Corners 31">
            <a:extLst>
              <a:ext uri="{FF2B5EF4-FFF2-40B4-BE49-F238E27FC236}">
                <a16:creationId xmlns:a16="http://schemas.microsoft.com/office/drawing/2014/main" id="{AC8407CE-3B52-4239-A4E4-A2A768E19F29}"/>
              </a:ext>
            </a:extLst>
          </p:cNvPr>
          <p:cNvSpPr/>
          <p:nvPr/>
        </p:nvSpPr>
        <p:spPr>
          <a:xfrm>
            <a:off x="2626413" y="3868379"/>
            <a:ext cx="1799397" cy="242548"/>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Fallback Mechanism</a:t>
            </a:r>
          </a:p>
        </p:txBody>
      </p:sp>
      <p:pic>
        <p:nvPicPr>
          <p:cNvPr id="121" name="Picture 120">
            <a:extLst>
              <a:ext uri="{FF2B5EF4-FFF2-40B4-BE49-F238E27FC236}">
                <a16:creationId xmlns:a16="http://schemas.microsoft.com/office/drawing/2014/main" id="{AE5D91B6-1D35-CEE9-F62C-AE690CE4242C}"/>
              </a:ext>
            </a:extLst>
          </p:cNvPr>
          <p:cNvPicPr>
            <a:picLocks noChangeAspect="1"/>
          </p:cNvPicPr>
          <p:nvPr/>
        </p:nvPicPr>
        <p:blipFill>
          <a:blip r:embed="rId5"/>
          <a:stretch>
            <a:fillRect/>
          </a:stretch>
        </p:blipFill>
        <p:spPr>
          <a:xfrm>
            <a:off x="6160642" y="2951686"/>
            <a:ext cx="2278502" cy="1258649"/>
          </a:xfrm>
          <a:prstGeom prst="rect">
            <a:avLst/>
          </a:prstGeom>
          <a:effectLst/>
        </p:spPr>
      </p:pic>
      <p:grpSp>
        <p:nvGrpSpPr>
          <p:cNvPr id="124" name="Group 123">
            <a:extLst>
              <a:ext uri="{FF2B5EF4-FFF2-40B4-BE49-F238E27FC236}">
                <a16:creationId xmlns:a16="http://schemas.microsoft.com/office/drawing/2014/main" id="{C5D95FA5-785A-D301-9F39-23073AE37E14}"/>
              </a:ext>
            </a:extLst>
          </p:cNvPr>
          <p:cNvGrpSpPr/>
          <p:nvPr/>
        </p:nvGrpSpPr>
        <p:grpSpPr>
          <a:xfrm>
            <a:off x="5445791" y="708510"/>
            <a:ext cx="2993353" cy="1613349"/>
            <a:chOff x="5041096" y="708510"/>
            <a:chExt cx="2993353" cy="1613349"/>
          </a:xfrm>
          <a:effectLst/>
        </p:grpSpPr>
        <p:sp>
          <p:nvSpPr>
            <p:cNvPr id="38" name="Rectangle: Rounded Corners 37">
              <a:extLst>
                <a:ext uri="{FF2B5EF4-FFF2-40B4-BE49-F238E27FC236}">
                  <a16:creationId xmlns:a16="http://schemas.microsoft.com/office/drawing/2014/main" id="{320050AA-2963-B247-5AFD-BCF6F371C725}"/>
                </a:ext>
              </a:extLst>
            </p:cNvPr>
            <p:cNvSpPr/>
            <p:nvPr/>
          </p:nvSpPr>
          <p:spPr>
            <a:xfrm>
              <a:off x="5041096" y="708510"/>
              <a:ext cx="2993353" cy="1613349"/>
            </a:xfrm>
            <a:prstGeom prst="roundRect">
              <a:avLst>
                <a:gd name="adj" fmla="val 5139"/>
              </a:avLst>
            </a:prstGeom>
            <a:solidFill>
              <a:sysClr val="window" lastClr="FFFFFF">
                <a:lumMod val="95000"/>
              </a:sysClr>
            </a:solidFill>
            <a:ln w="19050" cap="flat" cmpd="sng" algn="ctr">
              <a:solidFill>
                <a:srgbClr val="E7E6E6">
                  <a:lumMod val="75000"/>
                </a:srgbClr>
              </a:solidFill>
              <a:prstDash val="solid"/>
              <a:miter lim="800000"/>
            </a:ln>
            <a:effectLst/>
          </p:spPr>
          <p:txBody>
            <a:bodyPr lIns="0" tIns="0" rIns="0" bIns="0" rtlCol="0" anchor="ctr">
              <a:normAutofit/>
            </a:bodyPr>
            <a:lstStyle/>
            <a:p>
              <a:pPr algn="ctr">
                <a:buClrTx/>
                <a:buFontTx/>
                <a:buNone/>
                <a:defRPr/>
              </a:pPr>
              <a:endParaRPr lang="en-US" sz="2000" dirty="0">
                <a:solidFill>
                  <a:prstClr val="black"/>
                </a:solidFill>
                <a:latin typeface="Calibri" panose="020F0502020204030204"/>
                <a:ea typeface="+mn-ea"/>
                <a:cs typeface="+mn-cs"/>
              </a:endParaRPr>
            </a:p>
          </p:txBody>
        </p:sp>
        <p:sp>
          <p:nvSpPr>
            <p:cNvPr id="39" name="TextBox 38">
              <a:extLst>
                <a:ext uri="{FF2B5EF4-FFF2-40B4-BE49-F238E27FC236}">
                  <a16:creationId xmlns:a16="http://schemas.microsoft.com/office/drawing/2014/main" id="{DEE25C24-E07F-ED97-2FE1-F3A15B3A7ECC}"/>
                </a:ext>
              </a:extLst>
            </p:cNvPr>
            <p:cNvSpPr txBox="1">
              <a:spLocks/>
            </p:cNvSpPr>
            <p:nvPr/>
          </p:nvSpPr>
          <p:spPr>
            <a:xfrm>
              <a:off x="5274267" y="726931"/>
              <a:ext cx="2527010" cy="313498"/>
            </a:xfrm>
            <a:prstGeom prst="rect">
              <a:avLst/>
            </a:prstGeom>
            <a:noFill/>
          </p:spPr>
          <p:txBody>
            <a:bodyPr wrap="square" lIns="0" tIns="0" rIns="0" bIns="0" rtlCol="0">
              <a:noAutofit/>
            </a:bodyPr>
            <a:lstStyle/>
            <a:p>
              <a:pPr algn="ctr">
                <a:buClrTx/>
                <a:buFontTx/>
                <a:buNone/>
                <a:defRPr/>
              </a:pPr>
              <a:r>
                <a:rPr lang="en-US" sz="2000" b="1" dirty="0">
                  <a:solidFill>
                    <a:prstClr val="black"/>
                  </a:solidFill>
                  <a:latin typeface="Calibri" panose="020F0502020204030204"/>
                  <a:ea typeface="+mn-ea"/>
                  <a:cs typeface="+mn-cs"/>
                </a:rPr>
                <a:t>Decision Framework</a:t>
              </a:r>
              <a:r>
                <a:rPr lang="en-US" sz="2000" b="1" dirty="0">
                  <a:solidFill>
                    <a:srgbClr val="C00000"/>
                  </a:solidFill>
                  <a:latin typeface="Calibri" panose="020F0502020204030204"/>
                  <a:ea typeface="+mn-ea"/>
                  <a:cs typeface="+mn-cs"/>
                </a:rPr>
                <a:t> </a:t>
              </a:r>
            </a:p>
          </p:txBody>
        </p:sp>
        <p:sp>
          <p:nvSpPr>
            <p:cNvPr id="40" name="Rectangle: Rounded Corners 39">
              <a:extLst>
                <a:ext uri="{FF2B5EF4-FFF2-40B4-BE49-F238E27FC236}">
                  <a16:creationId xmlns:a16="http://schemas.microsoft.com/office/drawing/2014/main" id="{76F65AA2-E6AB-93CB-0B1D-16B1445528D3}"/>
                </a:ext>
              </a:extLst>
            </p:cNvPr>
            <p:cNvSpPr/>
            <p:nvPr/>
          </p:nvSpPr>
          <p:spPr>
            <a:xfrm>
              <a:off x="5668530" y="1145039"/>
              <a:ext cx="1738483" cy="255258"/>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generation</a:t>
              </a:r>
            </a:p>
          </p:txBody>
        </p:sp>
        <p:sp>
          <p:nvSpPr>
            <p:cNvPr id="41" name="Rectangle: Rounded Corners 40">
              <a:extLst>
                <a:ext uri="{FF2B5EF4-FFF2-40B4-BE49-F238E27FC236}">
                  <a16:creationId xmlns:a16="http://schemas.microsoft.com/office/drawing/2014/main" id="{02272BCF-2B10-D7AF-D960-39F927B150ED}"/>
                </a:ext>
              </a:extLst>
            </p:cNvPr>
            <p:cNvSpPr/>
            <p:nvPr/>
          </p:nvSpPr>
          <p:spPr>
            <a:xfrm>
              <a:off x="5580421" y="1563494"/>
              <a:ext cx="1914700"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Cell set pruning</a:t>
              </a:r>
            </a:p>
          </p:txBody>
        </p:sp>
        <p:sp>
          <p:nvSpPr>
            <p:cNvPr id="123" name="Rectangle: Rounded Corners 122">
              <a:extLst>
                <a:ext uri="{FF2B5EF4-FFF2-40B4-BE49-F238E27FC236}">
                  <a16:creationId xmlns:a16="http://schemas.microsoft.com/office/drawing/2014/main" id="{BA4DE291-CEC0-0015-4283-7108C6910904}"/>
                </a:ext>
              </a:extLst>
            </p:cNvPr>
            <p:cNvSpPr/>
            <p:nvPr/>
          </p:nvSpPr>
          <p:spPr>
            <a:xfrm>
              <a:off x="5198739" y="1967662"/>
              <a:ext cx="2678064" cy="255259"/>
            </a:xfrm>
            <a:prstGeom prst="roundRect">
              <a:avLst/>
            </a:prstGeom>
            <a:solidFill>
              <a:srgbClr val="70AD47">
                <a:lumMod val="20000"/>
                <a:lumOff val="80000"/>
              </a:srgbClr>
            </a:solidFill>
            <a:ln w="19050" cap="flat" cmpd="sng" algn="ctr">
              <a:solidFill>
                <a:srgbClr val="70AD47"/>
              </a:solidFill>
              <a:prstDash val="solid"/>
              <a:miter lim="800000"/>
            </a:ln>
            <a:effectLst/>
          </p:spPr>
          <p:txBody>
            <a:bodyPr lIns="0" tIns="0" rIns="0" bIns="0" rtlCol="0" anchor="ctr">
              <a:noAutofit/>
            </a:bodyPr>
            <a:lstStyle/>
            <a:p>
              <a:pPr algn="ctr">
                <a:buClrTx/>
                <a:buFontTx/>
                <a:buNone/>
                <a:defRPr/>
              </a:pPr>
              <a:r>
                <a:rPr lang="en-US" sz="1600" dirty="0">
                  <a:solidFill>
                    <a:prstClr val="black"/>
                  </a:solidFill>
                  <a:latin typeface="Calibri" panose="020F0502020204030204"/>
                  <a:ea typeface="+mn-ea"/>
                  <a:cs typeface="+mn-cs"/>
                </a:rPr>
                <a:t>Opportunistic decision making</a:t>
              </a:r>
            </a:p>
          </p:txBody>
        </p:sp>
      </p:grpSp>
      <p:cxnSp>
        <p:nvCxnSpPr>
          <p:cNvPr id="132" name="Straight Arrow Connector 131">
            <a:extLst>
              <a:ext uri="{FF2B5EF4-FFF2-40B4-BE49-F238E27FC236}">
                <a16:creationId xmlns:a16="http://schemas.microsoft.com/office/drawing/2014/main" id="{CAE9EC00-750F-B2AA-847E-11621BEF53BF}"/>
              </a:ext>
            </a:extLst>
          </p:cNvPr>
          <p:cNvCxnSpPr>
            <a:cxnSpLocks/>
          </p:cNvCxnSpPr>
          <p:nvPr/>
        </p:nvCxnSpPr>
        <p:spPr>
          <a:xfrm flipV="1">
            <a:off x="4858261" y="2321859"/>
            <a:ext cx="587530" cy="771669"/>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cxnSp>
        <p:nvCxnSpPr>
          <p:cNvPr id="137" name="Connector: Elbow 136">
            <a:extLst>
              <a:ext uri="{FF2B5EF4-FFF2-40B4-BE49-F238E27FC236}">
                <a16:creationId xmlns:a16="http://schemas.microsoft.com/office/drawing/2014/main" id="{0020B315-4A4F-4A21-F91D-93AF0B281F52}"/>
              </a:ext>
            </a:extLst>
          </p:cNvPr>
          <p:cNvCxnSpPr>
            <a:cxnSpLocks/>
            <a:stCxn id="15" idx="1"/>
            <a:endCxn id="23" idx="3"/>
          </p:cNvCxnSpPr>
          <p:nvPr/>
        </p:nvCxnSpPr>
        <p:spPr>
          <a:xfrm rot="10800000" flipV="1">
            <a:off x="1675426" y="1606678"/>
            <a:ext cx="495246" cy="1178689"/>
          </a:xfrm>
          <a:prstGeom prst="bentConnector3">
            <a:avLst>
              <a:gd name="adj1" fmla="val 50000"/>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52F4858A-6AC5-9487-DF09-F88D75D300D1}"/>
              </a:ext>
            </a:extLst>
          </p:cNvPr>
          <p:cNvCxnSpPr>
            <a:cxnSpLocks/>
          </p:cNvCxnSpPr>
          <p:nvPr/>
        </p:nvCxnSpPr>
        <p:spPr>
          <a:xfrm>
            <a:off x="4795958" y="1563494"/>
            <a:ext cx="627436" cy="0"/>
          </a:xfrm>
          <a:prstGeom prst="straightConnector1">
            <a:avLst/>
          </a:prstGeom>
          <a:noFill/>
          <a:ln w="25400" cap="flat" cmpd="sng" algn="ctr">
            <a:solidFill>
              <a:sysClr val="windowText" lastClr="000000"/>
            </a:solidFill>
            <a:prstDash val="solid"/>
            <a:miter lim="800000"/>
            <a:headEnd type="triangle" w="med" len="med"/>
            <a:tailEnd type="triangle" w="med" len="med"/>
          </a:ln>
          <a:effectLst>
            <a:outerShdw blurRad="63500" sx="102000" sy="102000" algn="ctr" rotWithShape="0">
              <a:prstClr val="black">
                <a:alpha val="40000"/>
              </a:prstClr>
            </a:outerShdw>
          </a:effectLst>
        </p:spPr>
      </p:cxnSp>
      <p:cxnSp>
        <p:nvCxnSpPr>
          <p:cNvPr id="150" name="Straight Connector 149">
            <a:extLst>
              <a:ext uri="{FF2B5EF4-FFF2-40B4-BE49-F238E27FC236}">
                <a16:creationId xmlns:a16="http://schemas.microsoft.com/office/drawing/2014/main" id="{85F7CC6D-F94E-ADD4-AC3E-DEBFACC5FD8B}"/>
              </a:ext>
            </a:extLst>
          </p:cNvPr>
          <p:cNvCxnSpPr>
            <a:cxnSpLocks/>
          </p:cNvCxnSpPr>
          <p:nvPr/>
        </p:nvCxnSpPr>
        <p:spPr>
          <a:xfrm flipV="1">
            <a:off x="6866965" y="2338881"/>
            <a:ext cx="1414533" cy="739024"/>
          </a:xfrm>
          <a:prstGeom prst="line">
            <a:avLst/>
          </a:prstGeom>
          <a:noFill/>
          <a:ln w="28575" cap="flat" cmpd="sng" algn="ctr">
            <a:solidFill>
              <a:schemeClr val="tx2">
                <a:lumMod val="50000"/>
              </a:schemeClr>
            </a:solidFill>
            <a:prstDash val="sysDot"/>
            <a:miter lim="800000"/>
          </a:ln>
          <a:effectLst/>
        </p:spPr>
      </p:cxnSp>
      <p:cxnSp>
        <p:nvCxnSpPr>
          <p:cNvPr id="154" name="Straight Connector 153">
            <a:extLst>
              <a:ext uri="{FF2B5EF4-FFF2-40B4-BE49-F238E27FC236}">
                <a16:creationId xmlns:a16="http://schemas.microsoft.com/office/drawing/2014/main" id="{A67BD23B-8B58-B5D2-514A-F7FB7A8DD736}"/>
              </a:ext>
            </a:extLst>
          </p:cNvPr>
          <p:cNvCxnSpPr>
            <a:cxnSpLocks/>
          </p:cNvCxnSpPr>
          <p:nvPr/>
        </p:nvCxnSpPr>
        <p:spPr>
          <a:xfrm flipH="1" flipV="1">
            <a:off x="5564584" y="2321859"/>
            <a:ext cx="1302381" cy="756046"/>
          </a:xfrm>
          <a:prstGeom prst="line">
            <a:avLst/>
          </a:prstGeom>
          <a:noFill/>
          <a:ln w="28575" cap="flat" cmpd="sng" algn="ctr">
            <a:solidFill>
              <a:schemeClr val="tx2">
                <a:lumMod val="50000"/>
              </a:schemeClr>
            </a:solidFill>
            <a:prstDash val="sysDot"/>
            <a:miter lim="800000"/>
          </a:ln>
          <a:effectLst/>
        </p:spPr>
      </p:cxnSp>
      <p:cxnSp>
        <p:nvCxnSpPr>
          <p:cNvPr id="157" name="Straight Connector 156">
            <a:extLst>
              <a:ext uri="{FF2B5EF4-FFF2-40B4-BE49-F238E27FC236}">
                <a16:creationId xmlns:a16="http://schemas.microsoft.com/office/drawing/2014/main" id="{89AA9A0F-80E6-FE34-F35B-D152AD7E5F36}"/>
              </a:ext>
            </a:extLst>
          </p:cNvPr>
          <p:cNvCxnSpPr>
            <a:cxnSpLocks/>
          </p:cNvCxnSpPr>
          <p:nvPr/>
        </p:nvCxnSpPr>
        <p:spPr>
          <a:xfrm flipH="1" flipV="1">
            <a:off x="4873424" y="3150154"/>
            <a:ext cx="1491517" cy="430856"/>
          </a:xfrm>
          <a:prstGeom prst="line">
            <a:avLst/>
          </a:prstGeom>
          <a:noFill/>
          <a:ln w="28575" cap="flat" cmpd="sng" algn="ctr">
            <a:solidFill>
              <a:schemeClr val="tx2">
                <a:lumMod val="50000"/>
              </a:schemeClr>
            </a:solidFill>
            <a:prstDash val="sysDot"/>
            <a:miter lim="800000"/>
          </a:ln>
          <a:effectLst/>
        </p:spPr>
      </p:cxnSp>
      <p:cxnSp>
        <p:nvCxnSpPr>
          <p:cNvPr id="160" name="Straight Connector 159">
            <a:extLst>
              <a:ext uri="{FF2B5EF4-FFF2-40B4-BE49-F238E27FC236}">
                <a16:creationId xmlns:a16="http://schemas.microsoft.com/office/drawing/2014/main" id="{F40850C2-2B32-D678-6E6D-0BC0B96B8BD7}"/>
              </a:ext>
            </a:extLst>
          </p:cNvPr>
          <p:cNvCxnSpPr>
            <a:cxnSpLocks/>
          </p:cNvCxnSpPr>
          <p:nvPr/>
        </p:nvCxnSpPr>
        <p:spPr>
          <a:xfrm flipH="1">
            <a:off x="4858261" y="3581010"/>
            <a:ext cx="1506680" cy="556943"/>
          </a:xfrm>
          <a:prstGeom prst="line">
            <a:avLst/>
          </a:prstGeom>
          <a:noFill/>
          <a:ln w="28575" cap="flat" cmpd="sng" algn="ctr">
            <a:solidFill>
              <a:schemeClr val="tx2">
                <a:lumMod val="50000"/>
              </a:schemeClr>
            </a:solidFill>
            <a:prstDash val="sysDot"/>
            <a:miter lim="800000"/>
          </a:ln>
          <a:effectLst/>
        </p:spPr>
      </p:cxnSp>
    </p:spTree>
    <p:custDataLst>
      <p:tags r:id="rId1"/>
    </p:custDataLst>
    <p:extLst>
      <p:ext uri="{BB962C8B-B14F-4D97-AF65-F5344CB8AC3E}">
        <p14:creationId xmlns:p14="http://schemas.microsoft.com/office/powerpoint/2010/main" val="18420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85E1-E105-AC39-703F-5AA090324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BD6FA-2181-D812-085B-B75BBD55D907}"/>
              </a:ext>
            </a:extLst>
          </p:cNvPr>
          <p:cNvSpPr>
            <a:spLocks noGrp="1"/>
          </p:cNvSpPr>
          <p:nvPr>
            <p:ph type="title"/>
          </p:nvPr>
        </p:nvSpPr>
        <p:spPr>
          <a:xfrm>
            <a:off x="3185920" y="74961"/>
            <a:ext cx="2772159" cy="419007"/>
          </a:xfrm>
        </p:spPr>
        <p:txBody>
          <a:bodyPr>
            <a:noAutofit/>
          </a:bodyPr>
          <a:lstStyle/>
          <a:p>
            <a:r>
              <a:rPr lang="en-US" sz="2400" dirty="0">
                <a:latin typeface="+mj-lt"/>
              </a:rPr>
              <a:t>Evaluation Setup</a:t>
            </a:r>
          </a:p>
        </p:txBody>
      </p:sp>
      <p:sp>
        <p:nvSpPr>
          <p:cNvPr id="4" name="Slide Number Placeholder 3">
            <a:extLst>
              <a:ext uri="{FF2B5EF4-FFF2-40B4-BE49-F238E27FC236}">
                <a16:creationId xmlns:a16="http://schemas.microsoft.com/office/drawing/2014/main" id="{3BFC8414-FDB4-1FA3-A1A7-35F8F5D519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sp>
        <p:nvSpPr>
          <p:cNvPr id="5" name="Rectangle: Rounded Corners 4">
            <a:extLst>
              <a:ext uri="{FF2B5EF4-FFF2-40B4-BE49-F238E27FC236}">
                <a16:creationId xmlns:a16="http://schemas.microsoft.com/office/drawing/2014/main" id="{1255B26B-E831-7C87-7FA2-7E4E74119E82}"/>
              </a:ext>
            </a:extLst>
          </p:cNvPr>
          <p:cNvSpPr/>
          <p:nvPr/>
        </p:nvSpPr>
        <p:spPr>
          <a:xfrm>
            <a:off x="777691" y="488158"/>
            <a:ext cx="1353669" cy="573739"/>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Over-the-air Testbed</a:t>
            </a:r>
          </a:p>
        </p:txBody>
      </p:sp>
      <p:sp>
        <p:nvSpPr>
          <p:cNvPr id="6" name="Rectangle: Rounded Corners 5">
            <a:extLst>
              <a:ext uri="{FF2B5EF4-FFF2-40B4-BE49-F238E27FC236}">
                <a16:creationId xmlns:a16="http://schemas.microsoft.com/office/drawing/2014/main" id="{F3928E0B-B9EB-6025-EA59-27B89A97C052}"/>
              </a:ext>
            </a:extLst>
          </p:cNvPr>
          <p:cNvSpPr/>
          <p:nvPr/>
        </p:nvSpPr>
        <p:spPr>
          <a:xfrm>
            <a:off x="6826624" y="465483"/>
            <a:ext cx="1443318" cy="573739"/>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Live 5G Experiments</a:t>
            </a:r>
          </a:p>
        </p:txBody>
      </p:sp>
      <p:sp>
        <p:nvSpPr>
          <p:cNvPr id="7" name="Rectangle: Rounded Corners 6">
            <a:extLst>
              <a:ext uri="{FF2B5EF4-FFF2-40B4-BE49-F238E27FC236}">
                <a16:creationId xmlns:a16="http://schemas.microsoft.com/office/drawing/2014/main" id="{8C0AD86B-6B19-D978-9BAA-66BF34207316}"/>
              </a:ext>
            </a:extLst>
          </p:cNvPr>
          <p:cNvSpPr/>
          <p:nvPr/>
        </p:nvSpPr>
        <p:spPr>
          <a:xfrm>
            <a:off x="3671047" y="752353"/>
            <a:ext cx="1775013" cy="573740"/>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Trace-driven Simulations</a:t>
            </a:r>
          </a:p>
        </p:txBody>
      </p:sp>
      <p:cxnSp>
        <p:nvCxnSpPr>
          <p:cNvPr id="9" name="Straight Connector 8">
            <a:extLst>
              <a:ext uri="{FF2B5EF4-FFF2-40B4-BE49-F238E27FC236}">
                <a16:creationId xmlns:a16="http://schemas.microsoft.com/office/drawing/2014/main" id="{41C6E58E-9A29-2B04-6FCA-CB3AA2AC8F99}"/>
              </a:ext>
            </a:extLst>
          </p:cNvPr>
          <p:cNvCxnSpPr>
            <a:cxnSpLocks/>
          </p:cNvCxnSpPr>
          <p:nvPr/>
        </p:nvCxnSpPr>
        <p:spPr>
          <a:xfrm>
            <a:off x="3146612" y="775028"/>
            <a:ext cx="0" cy="3671466"/>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78D63D-A7D1-96B2-D2B2-29C52CF97A3F}"/>
              </a:ext>
            </a:extLst>
          </p:cNvPr>
          <p:cNvCxnSpPr>
            <a:cxnSpLocks/>
          </p:cNvCxnSpPr>
          <p:nvPr/>
        </p:nvCxnSpPr>
        <p:spPr>
          <a:xfrm>
            <a:off x="5970495" y="775028"/>
            <a:ext cx="0" cy="3671466"/>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descr="A group of laptops and computers&#10;&#10;AI-generated content may be incorrect.">
            <a:extLst>
              <a:ext uri="{FF2B5EF4-FFF2-40B4-BE49-F238E27FC236}">
                <a16:creationId xmlns:a16="http://schemas.microsoft.com/office/drawing/2014/main" id="{35B27BE1-BB8B-3089-16D1-B35819052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30" y="1313067"/>
            <a:ext cx="2474848" cy="1436102"/>
          </a:xfrm>
          <a:prstGeom prst="rect">
            <a:avLst/>
          </a:prstGeom>
        </p:spPr>
      </p:pic>
      <p:grpSp>
        <p:nvGrpSpPr>
          <p:cNvPr id="26" name="Google Shape;1475;p117">
            <a:extLst>
              <a:ext uri="{FF2B5EF4-FFF2-40B4-BE49-F238E27FC236}">
                <a16:creationId xmlns:a16="http://schemas.microsoft.com/office/drawing/2014/main" id="{6697C091-7245-01AE-2320-A94790C2DB16}"/>
              </a:ext>
            </a:extLst>
          </p:cNvPr>
          <p:cNvGrpSpPr/>
          <p:nvPr/>
        </p:nvGrpSpPr>
        <p:grpSpPr>
          <a:xfrm>
            <a:off x="3684494" y="1584478"/>
            <a:ext cx="1775012" cy="1775012"/>
            <a:chOff x="7740502" y="1284855"/>
            <a:chExt cx="2562447" cy="2562447"/>
          </a:xfrm>
        </p:grpSpPr>
        <p:pic>
          <p:nvPicPr>
            <p:cNvPr id="27" name="Google Shape;1476;p117">
              <a:extLst>
                <a:ext uri="{FF2B5EF4-FFF2-40B4-BE49-F238E27FC236}">
                  <a16:creationId xmlns:a16="http://schemas.microsoft.com/office/drawing/2014/main" id="{8CD4915C-312E-BE0D-EE3B-31630A9CD8AE}"/>
                </a:ext>
              </a:extLst>
            </p:cNvPr>
            <p:cNvPicPr preferRelativeResize="0"/>
            <p:nvPr/>
          </p:nvPicPr>
          <p:blipFill rotWithShape="1">
            <a:blip r:embed="rId5">
              <a:alphaModFix/>
            </a:blip>
            <a:srcRect/>
            <a:stretch/>
          </p:blipFill>
          <p:spPr>
            <a:xfrm>
              <a:off x="7740502" y="1284855"/>
              <a:ext cx="2562447" cy="2562447"/>
            </a:xfrm>
            <a:prstGeom prst="rect">
              <a:avLst/>
            </a:prstGeom>
            <a:noFill/>
            <a:ln>
              <a:noFill/>
            </a:ln>
          </p:spPr>
        </p:pic>
        <p:sp>
          <p:nvSpPr>
            <p:cNvPr id="28" name="Google Shape;1477;p117">
              <a:extLst>
                <a:ext uri="{FF2B5EF4-FFF2-40B4-BE49-F238E27FC236}">
                  <a16:creationId xmlns:a16="http://schemas.microsoft.com/office/drawing/2014/main" id="{EBCAC851-7336-9E18-AFF9-F923DD9EB5C6}"/>
                </a:ext>
              </a:extLst>
            </p:cNvPr>
            <p:cNvSpPr/>
            <p:nvPr/>
          </p:nvSpPr>
          <p:spPr>
            <a:xfrm>
              <a:off x="8215680" y="1564584"/>
              <a:ext cx="1693391" cy="1320573"/>
            </a:xfrm>
            <a:prstGeom prst="rect">
              <a:avLst/>
            </a:prstGeom>
            <a:solidFill>
              <a:sysClr val="window" lastClr="FFFFFF"/>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ndParaRPr>
            </a:p>
          </p:txBody>
        </p:sp>
        <p:pic>
          <p:nvPicPr>
            <p:cNvPr id="29" name="Google Shape;1478;p117" descr="Network Simulator 3 - NS3">
              <a:extLst>
                <a:ext uri="{FF2B5EF4-FFF2-40B4-BE49-F238E27FC236}">
                  <a16:creationId xmlns:a16="http://schemas.microsoft.com/office/drawing/2014/main" id="{5470C824-7308-0634-7B1E-3C3177203240}"/>
                </a:ext>
              </a:extLst>
            </p:cNvPr>
            <p:cNvPicPr preferRelativeResize="0"/>
            <p:nvPr/>
          </p:nvPicPr>
          <p:blipFill rotWithShape="1">
            <a:blip r:embed="rId6">
              <a:alphaModFix/>
            </a:blip>
            <a:srcRect t="34317" b="28703"/>
            <a:stretch/>
          </p:blipFill>
          <p:spPr>
            <a:xfrm>
              <a:off x="8175030" y="1664066"/>
              <a:ext cx="1693390" cy="358439"/>
            </a:xfrm>
            <a:prstGeom prst="rect">
              <a:avLst/>
            </a:prstGeom>
            <a:noFill/>
            <a:ln>
              <a:noFill/>
            </a:ln>
          </p:spPr>
        </p:pic>
        <p:pic>
          <p:nvPicPr>
            <p:cNvPr id="30" name="Google Shape;1479;p117" descr="5G-LENA: ns3::NrGnbPhy Class Reference">
              <a:extLst>
                <a:ext uri="{FF2B5EF4-FFF2-40B4-BE49-F238E27FC236}">
                  <a16:creationId xmlns:a16="http://schemas.microsoft.com/office/drawing/2014/main" id="{BE18F4C3-3F9D-096F-8048-33025B02FEC6}"/>
                </a:ext>
              </a:extLst>
            </p:cNvPr>
            <p:cNvPicPr preferRelativeResize="0"/>
            <p:nvPr/>
          </p:nvPicPr>
          <p:blipFill rotWithShape="1">
            <a:blip r:embed="rId7">
              <a:alphaModFix/>
            </a:blip>
            <a:srcRect/>
            <a:stretch/>
          </p:blipFill>
          <p:spPr>
            <a:xfrm>
              <a:off x="7992259" y="2175120"/>
              <a:ext cx="1070116" cy="557422"/>
            </a:xfrm>
            <a:prstGeom prst="rect">
              <a:avLst/>
            </a:prstGeom>
            <a:noFill/>
            <a:ln>
              <a:noFill/>
            </a:ln>
          </p:spPr>
        </p:pic>
        <p:pic>
          <p:nvPicPr>
            <p:cNvPr id="32" name="Google Shape;1480;p117">
              <a:extLst>
                <a:ext uri="{FF2B5EF4-FFF2-40B4-BE49-F238E27FC236}">
                  <a16:creationId xmlns:a16="http://schemas.microsoft.com/office/drawing/2014/main" id="{930E135F-9D06-2F6D-D711-57EFD5E117C4}"/>
                </a:ext>
              </a:extLst>
            </p:cNvPr>
            <p:cNvPicPr preferRelativeResize="0"/>
            <p:nvPr/>
          </p:nvPicPr>
          <p:blipFill rotWithShape="1">
            <a:blip r:embed="rId8">
              <a:alphaModFix/>
            </a:blip>
            <a:srcRect/>
            <a:stretch/>
          </p:blipFill>
          <p:spPr>
            <a:xfrm>
              <a:off x="9375576" y="2116967"/>
              <a:ext cx="723040" cy="723040"/>
            </a:xfrm>
            <a:prstGeom prst="rect">
              <a:avLst/>
            </a:prstGeom>
            <a:noFill/>
            <a:ln>
              <a:noFill/>
            </a:ln>
          </p:spPr>
        </p:pic>
      </p:grpSp>
      <p:pic>
        <p:nvPicPr>
          <p:cNvPr id="36" name="Picture 35" descr="A close-up of a blue background&#10;&#10;AI-generated content may be incorrect.">
            <a:extLst>
              <a:ext uri="{FF2B5EF4-FFF2-40B4-BE49-F238E27FC236}">
                <a16:creationId xmlns:a16="http://schemas.microsoft.com/office/drawing/2014/main" id="{EA2E3534-7A26-7C3B-BE12-7BBCED7587C8}"/>
              </a:ext>
            </a:extLst>
          </p:cNvPr>
          <p:cNvPicPr>
            <a:picLocks noChangeAspect="1"/>
          </p:cNvPicPr>
          <p:nvPr/>
        </p:nvPicPr>
        <p:blipFill>
          <a:blip r:embed="rId9"/>
          <a:stretch>
            <a:fillRect/>
          </a:stretch>
        </p:blipFill>
        <p:spPr>
          <a:xfrm>
            <a:off x="322730" y="2919664"/>
            <a:ext cx="2657815" cy="1526830"/>
          </a:xfrm>
          <a:prstGeom prst="rect">
            <a:avLst/>
          </a:prstGeom>
        </p:spPr>
      </p:pic>
      <p:pic>
        <p:nvPicPr>
          <p:cNvPr id="37" name="Picture 36" descr="A map with a maze&#10;&#10;AI-generated content may be incorrect.">
            <a:extLst>
              <a:ext uri="{FF2B5EF4-FFF2-40B4-BE49-F238E27FC236}">
                <a16:creationId xmlns:a16="http://schemas.microsoft.com/office/drawing/2014/main" id="{5D5A1CC5-9F83-8177-1F4C-97A18740DD1A}"/>
              </a:ext>
            </a:extLst>
          </p:cNvPr>
          <p:cNvPicPr>
            <a:picLocks noChangeAspect="1"/>
          </p:cNvPicPr>
          <p:nvPr/>
        </p:nvPicPr>
        <p:blipFill>
          <a:blip r:embed="rId10"/>
          <a:srcRect l="5571" t="50000" r="27088" b="6190"/>
          <a:stretch>
            <a:fillRect/>
          </a:stretch>
        </p:blipFill>
        <p:spPr>
          <a:xfrm>
            <a:off x="6690422" y="2042649"/>
            <a:ext cx="1728143" cy="1092586"/>
          </a:xfrm>
          <a:prstGeom prst="rect">
            <a:avLst/>
          </a:prstGeom>
        </p:spPr>
      </p:pic>
      <p:sp>
        <p:nvSpPr>
          <p:cNvPr id="38" name="TextBox 37">
            <a:extLst>
              <a:ext uri="{FF2B5EF4-FFF2-40B4-BE49-F238E27FC236}">
                <a16:creationId xmlns:a16="http://schemas.microsoft.com/office/drawing/2014/main" id="{EB091519-9C7D-CC76-9F7D-4FE99E5B74E5}"/>
              </a:ext>
            </a:extLst>
          </p:cNvPr>
          <p:cNvSpPr txBox="1"/>
          <p:nvPr/>
        </p:nvSpPr>
        <p:spPr>
          <a:xfrm>
            <a:off x="3525371" y="3617875"/>
            <a:ext cx="2066363" cy="492443"/>
          </a:xfrm>
          <a:prstGeom prst="rect">
            <a:avLst/>
          </a:prstGeom>
          <a:noFill/>
        </p:spPr>
        <p:txBody>
          <a:bodyPr wrap="square" lIns="0" tIns="0" rIns="0" bIns="0" rtlCol="0">
            <a:spAutoFit/>
          </a:bodyPr>
          <a:lstStyle/>
          <a:p>
            <a:pPr algn="ctr"/>
            <a:r>
              <a:rPr lang="en-US" sz="1600" b="1" dirty="0">
                <a:solidFill>
                  <a:schemeClr val="tx1"/>
                </a:solidFill>
                <a:latin typeface="+mn-lt"/>
              </a:rPr>
              <a:t>Advanced numerologies &amp; configurations</a:t>
            </a:r>
          </a:p>
        </p:txBody>
      </p:sp>
      <p:grpSp>
        <p:nvGrpSpPr>
          <p:cNvPr id="51" name="Group 50">
            <a:extLst>
              <a:ext uri="{FF2B5EF4-FFF2-40B4-BE49-F238E27FC236}">
                <a16:creationId xmlns:a16="http://schemas.microsoft.com/office/drawing/2014/main" id="{CE7AC7A2-22B7-F71F-86F9-5FCAC8711C65}"/>
              </a:ext>
            </a:extLst>
          </p:cNvPr>
          <p:cNvGrpSpPr/>
          <p:nvPr/>
        </p:nvGrpSpPr>
        <p:grpSpPr>
          <a:xfrm>
            <a:off x="7389459" y="3285954"/>
            <a:ext cx="980790" cy="957714"/>
            <a:chOff x="7648223" y="2779671"/>
            <a:chExt cx="980790" cy="957714"/>
          </a:xfrm>
        </p:grpSpPr>
        <p:grpSp>
          <p:nvGrpSpPr>
            <p:cNvPr id="46" name="Group 45">
              <a:extLst>
                <a:ext uri="{FF2B5EF4-FFF2-40B4-BE49-F238E27FC236}">
                  <a16:creationId xmlns:a16="http://schemas.microsoft.com/office/drawing/2014/main" id="{A2617960-FA3C-D6DD-5E04-8B4A67373F5A}"/>
                </a:ext>
              </a:extLst>
            </p:cNvPr>
            <p:cNvGrpSpPr/>
            <p:nvPr/>
          </p:nvGrpSpPr>
          <p:grpSpPr>
            <a:xfrm>
              <a:off x="7648223" y="2779671"/>
              <a:ext cx="980790" cy="711493"/>
              <a:chOff x="6494931" y="3524103"/>
              <a:chExt cx="1340049" cy="972109"/>
            </a:xfrm>
          </p:grpSpPr>
          <p:pic>
            <p:nvPicPr>
              <p:cNvPr id="41" name="Picture 40" descr="Graphical user interface, website&#10;&#10;Description automatically generated">
                <a:extLst>
                  <a:ext uri="{FF2B5EF4-FFF2-40B4-BE49-F238E27FC236}">
                    <a16:creationId xmlns:a16="http://schemas.microsoft.com/office/drawing/2014/main" id="{2EEBF631-8B99-A4FF-102C-BBCE64845484}"/>
                  </a:ext>
                </a:extLst>
              </p:cNvPr>
              <p:cNvPicPr>
                <a:picLocks noChangeAspect="1"/>
              </p:cNvPicPr>
              <p:nvPr/>
            </p:nvPicPr>
            <p:blipFill rotWithShape="1">
              <a:blip r:embed="rId11"/>
              <a:srcRect l="65135" t="52626" r="7625" b="10912"/>
              <a:stretch/>
            </p:blipFill>
            <p:spPr>
              <a:xfrm>
                <a:off x="6787598" y="3721179"/>
                <a:ext cx="760684" cy="464971"/>
              </a:xfrm>
              <a:prstGeom prst="rect">
                <a:avLst/>
              </a:prstGeom>
            </p:spPr>
          </p:pic>
          <p:pic>
            <p:nvPicPr>
              <p:cNvPr id="45" name="Graphic 44" descr="Laptop outline">
                <a:extLst>
                  <a:ext uri="{FF2B5EF4-FFF2-40B4-BE49-F238E27FC236}">
                    <a16:creationId xmlns:a16="http://schemas.microsoft.com/office/drawing/2014/main" id="{5DCC8E2E-2F39-BCCA-4D45-F23708B5756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14106" b="13352"/>
              <a:stretch/>
            </p:blipFill>
            <p:spPr>
              <a:xfrm>
                <a:off x="6494931" y="3524103"/>
                <a:ext cx="1340049" cy="972109"/>
              </a:xfrm>
              <a:prstGeom prst="rect">
                <a:avLst/>
              </a:prstGeom>
            </p:spPr>
          </p:pic>
        </p:grpSp>
        <p:sp>
          <p:nvSpPr>
            <p:cNvPr id="47" name="TextBox 46">
              <a:extLst>
                <a:ext uri="{FF2B5EF4-FFF2-40B4-BE49-F238E27FC236}">
                  <a16:creationId xmlns:a16="http://schemas.microsoft.com/office/drawing/2014/main" id="{1D382BF2-BE98-161B-3FDC-7CBC21B18DA1}"/>
                </a:ext>
              </a:extLst>
            </p:cNvPr>
            <p:cNvSpPr txBox="1"/>
            <p:nvPr/>
          </p:nvSpPr>
          <p:spPr>
            <a:xfrm>
              <a:off x="7860317" y="3491164"/>
              <a:ext cx="602592" cy="246221"/>
            </a:xfrm>
            <a:prstGeom prst="rect">
              <a:avLst/>
            </a:prstGeom>
            <a:solidFill>
              <a:schemeClr val="accent3">
                <a:lumMod val="40000"/>
                <a:lumOff val="60000"/>
              </a:schemeClr>
            </a:solidFill>
          </p:spPr>
          <p:txBody>
            <a:bodyPr wrap="square" lIns="0" tIns="0" rIns="0" bIns="0" rtlCol="0">
              <a:spAutoFit/>
            </a:bodyPr>
            <a:lstStyle/>
            <a:p>
              <a:pPr algn="ctr"/>
              <a:r>
                <a:rPr lang="en-US" sz="1600" b="1" dirty="0">
                  <a:solidFill>
                    <a:schemeClr val="tx1"/>
                  </a:solidFill>
                  <a:latin typeface="+mn-lt"/>
                </a:rPr>
                <a:t>XCAL</a:t>
              </a:r>
            </a:p>
          </p:txBody>
        </p:sp>
      </p:grpSp>
      <p:grpSp>
        <p:nvGrpSpPr>
          <p:cNvPr id="52" name="Group 51">
            <a:extLst>
              <a:ext uri="{FF2B5EF4-FFF2-40B4-BE49-F238E27FC236}">
                <a16:creationId xmlns:a16="http://schemas.microsoft.com/office/drawing/2014/main" id="{F1D14DF0-9860-416F-7DDA-D994283056A0}"/>
              </a:ext>
            </a:extLst>
          </p:cNvPr>
          <p:cNvGrpSpPr/>
          <p:nvPr/>
        </p:nvGrpSpPr>
        <p:grpSpPr>
          <a:xfrm>
            <a:off x="6102239" y="3331005"/>
            <a:ext cx="1306042" cy="903929"/>
            <a:chOff x="6172975" y="3462849"/>
            <a:chExt cx="1323636" cy="903929"/>
          </a:xfrm>
        </p:grpSpPr>
        <p:pic>
          <p:nvPicPr>
            <p:cNvPr id="39" name="Picture 38" descr="A picture containing text, electronics, case&#10;&#10;Description automatically generated">
              <a:extLst>
                <a:ext uri="{FF2B5EF4-FFF2-40B4-BE49-F238E27FC236}">
                  <a16:creationId xmlns:a16="http://schemas.microsoft.com/office/drawing/2014/main" id="{9555A109-1E92-B653-6E0E-7D28E2E51169}"/>
                </a:ext>
              </a:extLst>
            </p:cNvPr>
            <p:cNvPicPr>
              <a:picLocks noChangeAspect="1"/>
            </p:cNvPicPr>
            <p:nvPr/>
          </p:nvPicPr>
          <p:blipFill rotWithShape="1">
            <a:blip r:embed="rId14"/>
            <a:srcRect l="4749" t="6667" r="7181" b="8527"/>
            <a:stretch/>
          </p:blipFill>
          <p:spPr>
            <a:xfrm>
              <a:off x="6378388" y="3462849"/>
              <a:ext cx="893734" cy="573739"/>
            </a:xfrm>
            <a:prstGeom prst="rect">
              <a:avLst/>
            </a:prstGeom>
          </p:spPr>
        </p:pic>
        <p:sp>
          <p:nvSpPr>
            <p:cNvPr id="48" name="TextBox 47">
              <a:extLst>
                <a:ext uri="{FF2B5EF4-FFF2-40B4-BE49-F238E27FC236}">
                  <a16:creationId xmlns:a16="http://schemas.microsoft.com/office/drawing/2014/main" id="{865821F6-C934-517D-00AA-5FCBE81D1184}"/>
                </a:ext>
              </a:extLst>
            </p:cNvPr>
            <p:cNvSpPr txBox="1"/>
            <p:nvPr/>
          </p:nvSpPr>
          <p:spPr>
            <a:xfrm>
              <a:off x="6172975" y="4120557"/>
              <a:ext cx="1323636" cy="246221"/>
            </a:xfrm>
            <a:prstGeom prst="rect">
              <a:avLst/>
            </a:prstGeom>
            <a:solidFill>
              <a:schemeClr val="accent3">
                <a:lumMod val="40000"/>
                <a:lumOff val="60000"/>
              </a:schemeClr>
            </a:solidFill>
          </p:spPr>
          <p:txBody>
            <a:bodyPr wrap="square" lIns="0" tIns="0" rIns="0" bIns="0" rtlCol="0">
              <a:spAutoFit/>
            </a:bodyPr>
            <a:lstStyle/>
            <a:p>
              <a:pPr algn="ctr"/>
              <a:r>
                <a:rPr lang="en-US" sz="1600" b="1" dirty="0">
                  <a:solidFill>
                    <a:schemeClr val="tx1"/>
                  </a:solidFill>
                  <a:latin typeface="+mn-lt"/>
                </a:rPr>
                <a:t>Power Monitor</a:t>
              </a:r>
            </a:p>
          </p:txBody>
        </p:sp>
      </p:grpSp>
      <p:grpSp>
        <p:nvGrpSpPr>
          <p:cNvPr id="50" name="Group 49">
            <a:extLst>
              <a:ext uri="{FF2B5EF4-FFF2-40B4-BE49-F238E27FC236}">
                <a16:creationId xmlns:a16="http://schemas.microsoft.com/office/drawing/2014/main" id="{473182B6-8B1D-F5BE-5203-3BC9D1B58496}"/>
              </a:ext>
            </a:extLst>
          </p:cNvPr>
          <p:cNvGrpSpPr/>
          <p:nvPr/>
        </p:nvGrpSpPr>
        <p:grpSpPr>
          <a:xfrm>
            <a:off x="8418565" y="3364599"/>
            <a:ext cx="602592" cy="879069"/>
            <a:chOff x="6271237" y="2095449"/>
            <a:chExt cx="602592" cy="879069"/>
          </a:xfrm>
        </p:grpSpPr>
        <p:grpSp>
          <p:nvGrpSpPr>
            <p:cNvPr id="42" name="Group 41">
              <a:extLst>
                <a:ext uri="{FF2B5EF4-FFF2-40B4-BE49-F238E27FC236}">
                  <a16:creationId xmlns:a16="http://schemas.microsoft.com/office/drawing/2014/main" id="{AED709B8-5CA0-557B-8FF3-36AB5F88F32F}"/>
                </a:ext>
              </a:extLst>
            </p:cNvPr>
            <p:cNvGrpSpPr/>
            <p:nvPr/>
          </p:nvGrpSpPr>
          <p:grpSpPr>
            <a:xfrm>
              <a:off x="6382276" y="2095449"/>
              <a:ext cx="401406" cy="569237"/>
              <a:chOff x="4969552" y="292780"/>
              <a:chExt cx="1733644" cy="2458493"/>
            </a:xfrm>
          </p:grpSpPr>
          <p:pic>
            <p:nvPicPr>
              <p:cNvPr id="43" name="Picture 42" descr="Shape&#10;&#10;Description automatically generated with low confidence">
                <a:extLst>
                  <a:ext uri="{FF2B5EF4-FFF2-40B4-BE49-F238E27FC236}">
                    <a16:creationId xmlns:a16="http://schemas.microsoft.com/office/drawing/2014/main" id="{EE6D55FE-2314-5090-A6F4-02E0953755F9}"/>
                  </a:ext>
                </a:extLst>
              </p:cNvPr>
              <p:cNvPicPr>
                <a:picLocks noChangeAspect="1"/>
              </p:cNvPicPr>
              <p:nvPr/>
            </p:nvPicPr>
            <p:blipFill rotWithShape="1">
              <a:blip r:embed="rId15"/>
              <a:srcRect l="29870" t="8936" r="26789" b="29600"/>
              <a:stretch/>
            </p:blipFill>
            <p:spPr>
              <a:xfrm flipH="1">
                <a:off x="4969552" y="292780"/>
                <a:ext cx="1733644" cy="2458493"/>
              </a:xfrm>
              <a:prstGeom prst="rect">
                <a:avLst/>
              </a:prstGeom>
            </p:spPr>
          </p:pic>
          <p:pic>
            <p:nvPicPr>
              <p:cNvPr id="44" name="Picture 43" descr="A picture containing diagram&#10;&#10;Description automatically generated">
                <a:extLst>
                  <a:ext uri="{FF2B5EF4-FFF2-40B4-BE49-F238E27FC236}">
                    <a16:creationId xmlns:a16="http://schemas.microsoft.com/office/drawing/2014/main" id="{A6C138BA-1FC0-6A22-FCA1-8A4CE34694D0}"/>
                  </a:ext>
                </a:extLst>
              </p:cNvPr>
              <p:cNvPicPr>
                <a:picLocks noChangeAspect="1"/>
              </p:cNvPicPr>
              <p:nvPr/>
            </p:nvPicPr>
            <p:blipFill>
              <a:blip r:embed="rId16"/>
              <a:stretch>
                <a:fillRect/>
              </a:stretch>
            </p:blipFill>
            <p:spPr>
              <a:xfrm>
                <a:off x="5341390" y="510432"/>
                <a:ext cx="1115597" cy="2093617"/>
              </a:xfrm>
              <a:prstGeom prst="roundRect">
                <a:avLst>
                  <a:gd name="adj" fmla="val 15551"/>
                </a:avLst>
              </a:prstGeom>
            </p:spPr>
          </p:pic>
        </p:grpSp>
        <p:sp>
          <p:nvSpPr>
            <p:cNvPr id="49" name="TextBox 48">
              <a:extLst>
                <a:ext uri="{FF2B5EF4-FFF2-40B4-BE49-F238E27FC236}">
                  <a16:creationId xmlns:a16="http://schemas.microsoft.com/office/drawing/2014/main" id="{D8BF4880-C651-F651-9321-917F9448E05C}"/>
                </a:ext>
              </a:extLst>
            </p:cNvPr>
            <p:cNvSpPr txBox="1"/>
            <p:nvPr/>
          </p:nvSpPr>
          <p:spPr>
            <a:xfrm>
              <a:off x="6271237" y="2728297"/>
              <a:ext cx="602592" cy="246221"/>
            </a:xfrm>
            <a:prstGeom prst="rect">
              <a:avLst/>
            </a:prstGeom>
            <a:solidFill>
              <a:schemeClr val="accent3">
                <a:lumMod val="40000"/>
                <a:lumOff val="60000"/>
              </a:schemeClr>
            </a:solidFill>
          </p:spPr>
          <p:txBody>
            <a:bodyPr wrap="square" lIns="0" tIns="0" rIns="0" bIns="0" rtlCol="0">
              <a:spAutoFit/>
            </a:bodyPr>
            <a:lstStyle/>
            <a:p>
              <a:pPr algn="ctr"/>
              <a:r>
                <a:rPr lang="en-US" sz="1600" b="1" dirty="0">
                  <a:solidFill>
                    <a:schemeClr val="tx1"/>
                  </a:solidFill>
                  <a:latin typeface="+mn-lt"/>
                </a:rPr>
                <a:t>S22+</a:t>
              </a:r>
            </a:p>
          </p:txBody>
        </p:sp>
      </p:grpSp>
      <p:pic>
        <p:nvPicPr>
          <p:cNvPr id="53" name="Google Shape;1492;p117" descr="A red rectangular sign with white text&#10;&#10;Description automatically generated">
            <a:extLst>
              <a:ext uri="{FF2B5EF4-FFF2-40B4-BE49-F238E27FC236}">
                <a16:creationId xmlns:a16="http://schemas.microsoft.com/office/drawing/2014/main" id="{978AC39E-6399-420D-FDE1-02655E9505E5}"/>
              </a:ext>
            </a:extLst>
          </p:cNvPr>
          <p:cNvPicPr preferRelativeResize="0"/>
          <p:nvPr/>
        </p:nvPicPr>
        <p:blipFill rotWithShape="1">
          <a:blip r:embed="rId17">
            <a:alphaModFix/>
          </a:blip>
          <a:srcRect/>
          <a:stretch/>
        </p:blipFill>
        <p:spPr>
          <a:xfrm>
            <a:off x="7044348" y="1184401"/>
            <a:ext cx="1132046" cy="707529"/>
          </a:xfrm>
          <a:prstGeom prst="rect">
            <a:avLst/>
          </a:prstGeom>
          <a:noFill/>
          <a:ln>
            <a:noFill/>
          </a:ln>
        </p:spPr>
      </p:pic>
      <p:pic>
        <p:nvPicPr>
          <p:cNvPr id="54" name="Google Shape;1493;p117">
            <a:extLst>
              <a:ext uri="{FF2B5EF4-FFF2-40B4-BE49-F238E27FC236}">
                <a16:creationId xmlns:a16="http://schemas.microsoft.com/office/drawing/2014/main" id="{689562B6-64A8-2E2C-EF19-113EC29FF4FF}"/>
              </a:ext>
            </a:extLst>
          </p:cNvPr>
          <p:cNvPicPr preferRelativeResize="0"/>
          <p:nvPr/>
        </p:nvPicPr>
        <p:blipFill rotWithShape="1">
          <a:blip r:embed="rId18">
            <a:alphaModFix/>
          </a:blip>
          <a:srcRect/>
          <a:stretch/>
        </p:blipFill>
        <p:spPr>
          <a:xfrm>
            <a:off x="6151732" y="1258965"/>
            <a:ext cx="590108" cy="590108"/>
          </a:xfrm>
          <a:prstGeom prst="rect">
            <a:avLst/>
          </a:prstGeom>
          <a:noFill/>
          <a:ln>
            <a:noFill/>
          </a:ln>
        </p:spPr>
      </p:pic>
      <p:pic>
        <p:nvPicPr>
          <p:cNvPr id="55" name="Google Shape;1494;p117" descr="A blue and yellow file with a green arrow&#10;&#10;Description automatically generated">
            <a:extLst>
              <a:ext uri="{FF2B5EF4-FFF2-40B4-BE49-F238E27FC236}">
                <a16:creationId xmlns:a16="http://schemas.microsoft.com/office/drawing/2014/main" id="{C67127D3-46BF-6B74-120E-C9DBBB858F28}"/>
              </a:ext>
            </a:extLst>
          </p:cNvPr>
          <p:cNvPicPr preferRelativeResize="0"/>
          <p:nvPr/>
        </p:nvPicPr>
        <p:blipFill rotWithShape="1">
          <a:blip r:embed="rId19">
            <a:alphaModFix/>
          </a:blip>
          <a:srcRect/>
          <a:stretch/>
        </p:blipFill>
        <p:spPr>
          <a:xfrm>
            <a:off x="8526347" y="1316703"/>
            <a:ext cx="404663" cy="404663"/>
          </a:xfrm>
          <a:prstGeom prst="rect">
            <a:avLst/>
          </a:prstGeom>
          <a:noFill/>
          <a:ln>
            <a:noFill/>
          </a:ln>
        </p:spPr>
      </p:pic>
    </p:spTree>
    <p:custDataLst>
      <p:tags r:id="rId1"/>
    </p:custDataLst>
    <p:extLst>
      <p:ext uri="{BB962C8B-B14F-4D97-AF65-F5344CB8AC3E}">
        <p14:creationId xmlns:p14="http://schemas.microsoft.com/office/powerpoint/2010/main" val="1482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4027-BA9D-86CD-B9F3-1808E9E0F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931DA-CBC9-3A94-5C05-1A7C72D481F9}"/>
              </a:ext>
            </a:extLst>
          </p:cNvPr>
          <p:cNvSpPr>
            <a:spLocks noGrp="1"/>
          </p:cNvSpPr>
          <p:nvPr>
            <p:ph type="title"/>
          </p:nvPr>
        </p:nvSpPr>
        <p:spPr>
          <a:xfrm>
            <a:off x="2849744" y="55400"/>
            <a:ext cx="3444512" cy="419007"/>
          </a:xfrm>
        </p:spPr>
        <p:txBody>
          <a:bodyPr>
            <a:noAutofit/>
          </a:bodyPr>
          <a:lstStyle/>
          <a:p>
            <a:r>
              <a:rPr lang="en-US" sz="2400" dirty="0">
                <a:latin typeface="+mj-lt"/>
              </a:rPr>
              <a:t>OPCM QoE Improvement</a:t>
            </a:r>
          </a:p>
        </p:txBody>
      </p:sp>
      <p:sp>
        <p:nvSpPr>
          <p:cNvPr id="4" name="Slide Number Placeholder 3">
            <a:extLst>
              <a:ext uri="{FF2B5EF4-FFF2-40B4-BE49-F238E27FC236}">
                <a16:creationId xmlns:a16="http://schemas.microsoft.com/office/drawing/2014/main" id="{53123ABC-A5A8-76A9-1547-4EF1053F7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3" name="Picture 2" descr="A graph with text and numbers&#10;&#10;AI-generated content may be incorrect.">
            <a:extLst>
              <a:ext uri="{FF2B5EF4-FFF2-40B4-BE49-F238E27FC236}">
                <a16:creationId xmlns:a16="http://schemas.microsoft.com/office/drawing/2014/main" id="{22B5F421-853C-CF07-6E45-E2ED3E134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89" y="1219199"/>
            <a:ext cx="3299124" cy="1994925"/>
          </a:xfrm>
          <a:prstGeom prst="rect">
            <a:avLst/>
          </a:prstGeom>
        </p:spPr>
      </p:pic>
      <p:pic>
        <p:nvPicPr>
          <p:cNvPr id="7" name="Picture 6" descr="A graph showing the number of cells&#10;&#10;AI-generated content may be incorrect.">
            <a:extLst>
              <a:ext uri="{FF2B5EF4-FFF2-40B4-BE49-F238E27FC236}">
                <a16:creationId xmlns:a16="http://schemas.microsoft.com/office/drawing/2014/main" id="{1B664796-FBD6-FF8A-4C47-25045D76C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9608" y="1380596"/>
            <a:ext cx="2852920" cy="1577789"/>
          </a:xfrm>
          <a:prstGeom prst="rect">
            <a:avLst/>
          </a:prstGeom>
        </p:spPr>
      </p:pic>
      <p:sp>
        <p:nvSpPr>
          <p:cNvPr id="8" name="Speech Bubble: Rectangle with Corners Rounded 7">
            <a:extLst>
              <a:ext uri="{FF2B5EF4-FFF2-40B4-BE49-F238E27FC236}">
                <a16:creationId xmlns:a16="http://schemas.microsoft.com/office/drawing/2014/main" id="{4B470614-B205-CB7D-50B0-B430875CC7A1}"/>
              </a:ext>
            </a:extLst>
          </p:cNvPr>
          <p:cNvSpPr/>
          <p:nvPr/>
        </p:nvSpPr>
        <p:spPr>
          <a:xfrm>
            <a:off x="528916" y="3422277"/>
            <a:ext cx="3720355" cy="502024"/>
          </a:xfrm>
          <a:prstGeom prst="wedgeRoundRectCallout">
            <a:avLst>
              <a:gd name="adj1" fmla="val -21923"/>
              <a:gd name="adj2" fmla="val -44319"/>
              <a:gd name="adj3" fmla="val 16667"/>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C00000"/>
                </a:solidFill>
              </a:rPr>
              <a:t>25.1% better average bitrate than legacy,</a:t>
            </a:r>
          </a:p>
          <a:p>
            <a:pPr algn="ctr"/>
            <a:r>
              <a:rPr lang="en-US" sz="1600" i="1" dirty="0">
                <a:solidFill>
                  <a:srgbClr val="C00000"/>
                </a:solidFill>
              </a:rPr>
              <a:t>and 65.2% lower stall rate</a:t>
            </a:r>
          </a:p>
        </p:txBody>
      </p:sp>
      <p:sp>
        <p:nvSpPr>
          <p:cNvPr id="9" name="Speech Bubble: Rectangle with Corners Rounded 8">
            <a:extLst>
              <a:ext uri="{FF2B5EF4-FFF2-40B4-BE49-F238E27FC236}">
                <a16:creationId xmlns:a16="http://schemas.microsoft.com/office/drawing/2014/main" id="{73BF9FE6-20AA-642B-6A09-E1ABB3F37B2F}"/>
              </a:ext>
            </a:extLst>
          </p:cNvPr>
          <p:cNvSpPr/>
          <p:nvPr/>
        </p:nvSpPr>
        <p:spPr>
          <a:xfrm>
            <a:off x="5154707" y="3204669"/>
            <a:ext cx="3612776" cy="502024"/>
          </a:xfrm>
          <a:prstGeom prst="wedgeRoundRectCallout">
            <a:avLst>
              <a:gd name="adj1" fmla="val -21923"/>
              <a:gd name="adj2" fmla="val -44319"/>
              <a:gd name="adj3" fmla="val 16667"/>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C00000"/>
                </a:solidFill>
              </a:rPr>
              <a:t>26.3% and 20.6% lower energy consumption than legacy and iCellSpeed</a:t>
            </a:r>
          </a:p>
        </p:txBody>
      </p:sp>
      <p:sp>
        <p:nvSpPr>
          <p:cNvPr id="11" name="TextBox 10">
            <a:extLst>
              <a:ext uri="{FF2B5EF4-FFF2-40B4-BE49-F238E27FC236}">
                <a16:creationId xmlns:a16="http://schemas.microsoft.com/office/drawing/2014/main" id="{E84E279F-DDC9-83F4-982A-9DAEAD8F8CBB}"/>
              </a:ext>
            </a:extLst>
          </p:cNvPr>
          <p:cNvSpPr txBox="1"/>
          <p:nvPr/>
        </p:nvSpPr>
        <p:spPr>
          <a:xfrm>
            <a:off x="75492" y="4132454"/>
            <a:ext cx="6885603" cy="307777"/>
          </a:xfrm>
          <a:prstGeom prst="rect">
            <a:avLst/>
          </a:prstGeom>
          <a:noFill/>
        </p:spPr>
        <p:txBody>
          <a:bodyPr wrap="none" rtlCol="0">
            <a:spAutoFit/>
          </a:bodyPr>
          <a:lstStyle/>
          <a:p>
            <a:pPr>
              <a:buClrTx/>
              <a:buFontTx/>
              <a:buNone/>
            </a:pPr>
            <a:r>
              <a:rPr lang="en-US" i="1" kern="1200" dirty="0">
                <a:latin typeface="Calibri" panose="020F0502020204030204"/>
                <a:ea typeface="+mn-ea"/>
                <a:cs typeface="+mn-cs"/>
              </a:rPr>
              <a:t>“iCellSpeed: increasing cellular data speed with device-assisted cell selection” In Mobicom’20</a:t>
            </a:r>
          </a:p>
        </p:txBody>
      </p:sp>
      <p:sp>
        <p:nvSpPr>
          <p:cNvPr id="12" name="Rectangle: Rounded Corners 11">
            <a:extLst>
              <a:ext uri="{FF2B5EF4-FFF2-40B4-BE49-F238E27FC236}">
                <a16:creationId xmlns:a16="http://schemas.microsoft.com/office/drawing/2014/main" id="{B25E11C1-0A1B-E05D-5E10-C3F30259F124}"/>
              </a:ext>
            </a:extLst>
          </p:cNvPr>
          <p:cNvSpPr/>
          <p:nvPr/>
        </p:nvSpPr>
        <p:spPr>
          <a:xfrm>
            <a:off x="3936076" y="1674406"/>
            <a:ext cx="1353669" cy="573739"/>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Over-the-air Testbed</a:t>
            </a:r>
          </a:p>
        </p:txBody>
      </p:sp>
      <p:sp>
        <p:nvSpPr>
          <p:cNvPr id="13" name="Rectangle: Rounded Corners 12">
            <a:extLst>
              <a:ext uri="{FF2B5EF4-FFF2-40B4-BE49-F238E27FC236}">
                <a16:creationId xmlns:a16="http://schemas.microsoft.com/office/drawing/2014/main" id="{D3611484-A4F4-48D9-6689-FEF26F0704BE}"/>
              </a:ext>
            </a:extLst>
          </p:cNvPr>
          <p:cNvSpPr/>
          <p:nvPr/>
        </p:nvSpPr>
        <p:spPr>
          <a:xfrm>
            <a:off x="767807" y="743165"/>
            <a:ext cx="2889794" cy="33855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Video On-demand Streaming</a:t>
            </a:r>
          </a:p>
        </p:txBody>
      </p:sp>
      <p:sp>
        <p:nvSpPr>
          <p:cNvPr id="14" name="Rectangle: Rounded Corners 13">
            <a:extLst>
              <a:ext uri="{FF2B5EF4-FFF2-40B4-BE49-F238E27FC236}">
                <a16:creationId xmlns:a16="http://schemas.microsoft.com/office/drawing/2014/main" id="{2BEEEC99-8AED-190C-CE8C-A4EE3387BA16}"/>
              </a:ext>
            </a:extLst>
          </p:cNvPr>
          <p:cNvSpPr/>
          <p:nvPr/>
        </p:nvSpPr>
        <p:spPr>
          <a:xfrm>
            <a:off x="5469608" y="743165"/>
            <a:ext cx="2889794" cy="33855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Fitness Tracking Application</a:t>
            </a:r>
          </a:p>
        </p:txBody>
      </p:sp>
    </p:spTree>
    <p:custDataLst>
      <p:tags r:id="rId1"/>
    </p:custDataLst>
    <p:extLst>
      <p:ext uri="{BB962C8B-B14F-4D97-AF65-F5344CB8AC3E}">
        <p14:creationId xmlns:p14="http://schemas.microsoft.com/office/powerpoint/2010/main" val="233303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48565-D296-CED1-25ED-97A857B2D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2C552-9F79-D773-EC07-28220B1886E6}"/>
              </a:ext>
            </a:extLst>
          </p:cNvPr>
          <p:cNvSpPr>
            <a:spLocks noGrp="1"/>
          </p:cNvSpPr>
          <p:nvPr>
            <p:ph type="title"/>
          </p:nvPr>
        </p:nvSpPr>
        <p:spPr>
          <a:xfrm>
            <a:off x="3024556" y="132533"/>
            <a:ext cx="3094888" cy="419007"/>
          </a:xfrm>
        </p:spPr>
        <p:txBody>
          <a:bodyPr>
            <a:noAutofit/>
          </a:bodyPr>
          <a:lstStyle/>
          <a:p>
            <a:r>
              <a:rPr lang="en-US" sz="2400" dirty="0">
                <a:latin typeface="+mj-lt"/>
              </a:rPr>
              <a:t>System Benchmarking</a:t>
            </a:r>
          </a:p>
        </p:txBody>
      </p:sp>
      <p:sp>
        <p:nvSpPr>
          <p:cNvPr id="4" name="Slide Number Placeholder 3">
            <a:extLst>
              <a:ext uri="{FF2B5EF4-FFF2-40B4-BE49-F238E27FC236}">
                <a16:creationId xmlns:a16="http://schemas.microsoft.com/office/drawing/2014/main" id="{80D3F64D-2934-3460-C3F1-89F3281BB4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5" name="Picture 4" descr="A graph with numbers and a number of boxes&#10;&#10;AI-generated content may be incorrect.">
            <a:extLst>
              <a:ext uri="{FF2B5EF4-FFF2-40B4-BE49-F238E27FC236}">
                <a16:creationId xmlns:a16="http://schemas.microsoft.com/office/drawing/2014/main" id="{BF21A9C6-0727-E66E-DDCF-B57D93445CF0}"/>
              </a:ext>
            </a:extLst>
          </p:cNvPr>
          <p:cNvPicPr>
            <a:picLocks noChangeAspect="1"/>
          </p:cNvPicPr>
          <p:nvPr/>
        </p:nvPicPr>
        <p:blipFill>
          <a:blip r:embed="rId4"/>
          <a:stretch>
            <a:fillRect/>
          </a:stretch>
        </p:blipFill>
        <p:spPr>
          <a:xfrm>
            <a:off x="709788" y="1459497"/>
            <a:ext cx="2676094" cy="1545790"/>
          </a:xfrm>
          <a:prstGeom prst="rect">
            <a:avLst/>
          </a:prstGeom>
        </p:spPr>
      </p:pic>
      <p:sp>
        <p:nvSpPr>
          <p:cNvPr id="8" name="Speech Bubble: Rectangle with Corners Rounded 7">
            <a:extLst>
              <a:ext uri="{FF2B5EF4-FFF2-40B4-BE49-F238E27FC236}">
                <a16:creationId xmlns:a16="http://schemas.microsoft.com/office/drawing/2014/main" id="{7584FED0-1084-601B-18A0-ABF399E7DFF6}"/>
              </a:ext>
            </a:extLst>
          </p:cNvPr>
          <p:cNvSpPr/>
          <p:nvPr/>
        </p:nvSpPr>
        <p:spPr>
          <a:xfrm>
            <a:off x="170328" y="3417702"/>
            <a:ext cx="4034119" cy="575981"/>
          </a:xfrm>
          <a:prstGeom prst="wedgeRoundRectCallout">
            <a:avLst>
              <a:gd name="adj1" fmla="val 9449"/>
              <a:gd name="adj2" fmla="val -48988"/>
              <a:gd name="adj3" fmla="val 16667"/>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C00000"/>
                </a:solidFill>
              </a:rPr>
              <a:t> OPCM is backward-compatible, and performs as well as the legacy CM under mobility</a:t>
            </a:r>
          </a:p>
        </p:txBody>
      </p:sp>
      <p:sp>
        <p:nvSpPr>
          <p:cNvPr id="9" name="Rectangle: Rounded Corners 8">
            <a:extLst>
              <a:ext uri="{FF2B5EF4-FFF2-40B4-BE49-F238E27FC236}">
                <a16:creationId xmlns:a16="http://schemas.microsoft.com/office/drawing/2014/main" id="{51C17F0D-929E-3FB7-8474-A859570A0872}"/>
              </a:ext>
            </a:extLst>
          </p:cNvPr>
          <p:cNvSpPr/>
          <p:nvPr/>
        </p:nvSpPr>
        <p:spPr>
          <a:xfrm>
            <a:off x="322728" y="755745"/>
            <a:ext cx="3729318" cy="411299"/>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Over-the-air Testbed &amp; Simulations</a:t>
            </a:r>
          </a:p>
        </p:txBody>
      </p:sp>
      <p:sp>
        <p:nvSpPr>
          <p:cNvPr id="10" name="Rectangle: Rounded Corners 9">
            <a:extLst>
              <a:ext uri="{FF2B5EF4-FFF2-40B4-BE49-F238E27FC236}">
                <a16:creationId xmlns:a16="http://schemas.microsoft.com/office/drawing/2014/main" id="{EA08EC2A-CCCA-565B-C4ED-60DB3664CEF5}"/>
              </a:ext>
            </a:extLst>
          </p:cNvPr>
          <p:cNvSpPr/>
          <p:nvPr/>
        </p:nvSpPr>
        <p:spPr>
          <a:xfrm>
            <a:off x="5832584" y="673237"/>
            <a:ext cx="2118414" cy="411299"/>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Live 5G Experiments</a:t>
            </a:r>
          </a:p>
        </p:txBody>
      </p:sp>
      <p:pic>
        <p:nvPicPr>
          <p:cNvPr id="15" name="Picture 14" descr="A map with a graph of heat&#10;&#10;AI-generated content may be incorrect.">
            <a:extLst>
              <a:ext uri="{FF2B5EF4-FFF2-40B4-BE49-F238E27FC236}">
                <a16:creationId xmlns:a16="http://schemas.microsoft.com/office/drawing/2014/main" id="{25CF9A69-492A-D756-1A38-228D60E59DAE}"/>
              </a:ext>
            </a:extLst>
          </p:cNvPr>
          <p:cNvPicPr>
            <a:picLocks noChangeAspect="1"/>
          </p:cNvPicPr>
          <p:nvPr/>
        </p:nvPicPr>
        <p:blipFill>
          <a:blip r:embed="rId5"/>
          <a:srcRect t="49110" r="22196"/>
          <a:stretch>
            <a:fillRect/>
          </a:stretch>
        </p:blipFill>
        <p:spPr>
          <a:xfrm>
            <a:off x="4816479" y="1280203"/>
            <a:ext cx="1811974" cy="1062034"/>
          </a:xfrm>
          <a:prstGeom prst="rect">
            <a:avLst/>
          </a:prstGeom>
        </p:spPr>
      </p:pic>
      <p:pic>
        <p:nvPicPr>
          <p:cNvPr id="16" name="Picture 15" descr="A map with a graph of heat&#10;&#10;AI-generated content may be incorrect.">
            <a:extLst>
              <a:ext uri="{FF2B5EF4-FFF2-40B4-BE49-F238E27FC236}">
                <a16:creationId xmlns:a16="http://schemas.microsoft.com/office/drawing/2014/main" id="{7FB5A804-7CED-5726-7C16-7D5B3B96A348}"/>
              </a:ext>
            </a:extLst>
          </p:cNvPr>
          <p:cNvPicPr>
            <a:picLocks noChangeAspect="1"/>
          </p:cNvPicPr>
          <p:nvPr/>
        </p:nvPicPr>
        <p:blipFill>
          <a:blip r:embed="rId5"/>
          <a:srcRect l="78577" r="2923"/>
          <a:stretch>
            <a:fillRect/>
          </a:stretch>
        </p:blipFill>
        <p:spPr>
          <a:xfrm>
            <a:off x="8576596" y="1236079"/>
            <a:ext cx="444561" cy="2153430"/>
          </a:xfrm>
          <a:prstGeom prst="rect">
            <a:avLst/>
          </a:prstGeom>
        </p:spPr>
      </p:pic>
      <p:pic>
        <p:nvPicPr>
          <p:cNvPr id="17" name="Picture 16" descr="A map with a graph of heat&#10;&#10;AI-generated content may be incorrect.">
            <a:extLst>
              <a:ext uri="{FF2B5EF4-FFF2-40B4-BE49-F238E27FC236}">
                <a16:creationId xmlns:a16="http://schemas.microsoft.com/office/drawing/2014/main" id="{584F04A4-B879-8184-9181-F5FA6405E644}"/>
              </a:ext>
            </a:extLst>
          </p:cNvPr>
          <p:cNvPicPr>
            <a:picLocks noChangeAspect="1"/>
          </p:cNvPicPr>
          <p:nvPr/>
        </p:nvPicPr>
        <p:blipFill>
          <a:blip r:embed="rId5"/>
          <a:srcRect t="2886" r="22196" b="51087"/>
          <a:stretch>
            <a:fillRect/>
          </a:stretch>
        </p:blipFill>
        <p:spPr>
          <a:xfrm>
            <a:off x="5832584" y="2733571"/>
            <a:ext cx="1666063" cy="883196"/>
          </a:xfrm>
          <a:prstGeom prst="rect">
            <a:avLst/>
          </a:prstGeom>
        </p:spPr>
      </p:pic>
      <p:grpSp>
        <p:nvGrpSpPr>
          <p:cNvPr id="19" name="Group 18">
            <a:extLst>
              <a:ext uri="{FF2B5EF4-FFF2-40B4-BE49-F238E27FC236}">
                <a16:creationId xmlns:a16="http://schemas.microsoft.com/office/drawing/2014/main" id="{40B95DDD-2A82-D3DB-4316-8E1900EDB6DD}"/>
              </a:ext>
            </a:extLst>
          </p:cNvPr>
          <p:cNvGrpSpPr/>
          <p:nvPr/>
        </p:nvGrpSpPr>
        <p:grpSpPr>
          <a:xfrm>
            <a:off x="6628454" y="1236079"/>
            <a:ext cx="1763041" cy="990368"/>
            <a:chOff x="4487985" y="1272705"/>
            <a:chExt cx="1644696" cy="923889"/>
          </a:xfrm>
        </p:grpSpPr>
        <p:pic>
          <p:nvPicPr>
            <p:cNvPr id="12" name="Picture 11" descr="A map with a heat map&#10;&#10;AI-generated content may be incorrect.">
              <a:extLst>
                <a:ext uri="{FF2B5EF4-FFF2-40B4-BE49-F238E27FC236}">
                  <a16:creationId xmlns:a16="http://schemas.microsoft.com/office/drawing/2014/main" id="{070B4AA5-92BC-B09A-273E-420FBA50DB40}"/>
                </a:ext>
              </a:extLst>
            </p:cNvPr>
            <p:cNvPicPr>
              <a:picLocks noChangeAspect="1"/>
            </p:cNvPicPr>
            <p:nvPr/>
          </p:nvPicPr>
          <p:blipFill>
            <a:blip r:embed="rId6"/>
            <a:srcRect l="5989" r="24039" b="52209"/>
            <a:stretch>
              <a:fillRect/>
            </a:stretch>
          </p:blipFill>
          <p:spPr>
            <a:xfrm>
              <a:off x="4799590" y="1272705"/>
              <a:ext cx="1333091" cy="923889"/>
            </a:xfrm>
            <a:prstGeom prst="rect">
              <a:avLst/>
            </a:prstGeom>
          </p:spPr>
        </p:pic>
        <p:pic>
          <p:nvPicPr>
            <p:cNvPr id="18" name="Picture 17" descr="A comparison of a map with a temperature&#10;&#10;AI-generated content may be incorrect.">
              <a:extLst>
                <a:ext uri="{FF2B5EF4-FFF2-40B4-BE49-F238E27FC236}">
                  <a16:creationId xmlns:a16="http://schemas.microsoft.com/office/drawing/2014/main" id="{19F895E7-C1B7-892F-90CC-4A8B0B0F202C}"/>
                </a:ext>
              </a:extLst>
            </p:cNvPr>
            <p:cNvPicPr>
              <a:picLocks noChangeAspect="1"/>
            </p:cNvPicPr>
            <p:nvPr/>
          </p:nvPicPr>
          <p:blipFill>
            <a:blip r:embed="rId7"/>
            <a:srcRect l="1648" t="5593" r="86666" b="53998"/>
            <a:stretch>
              <a:fillRect/>
            </a:stretch>
          </p:blipFill>
          <p:spPr>
            <a:xfrm>
              <a:off x="4487985" y="1272705"/>
              <a:ext cx="277906" cy="861190"/>
            </a:xfrm>
            <a:prstGeom prst="rect">
              <a:avLst/>
            </a:prstGeom>
          </p:spPr>
        </p:pic>
      </p:grpSp>
      <p:sp>
        <p:nvSpPr>
          <p:cNvPr id="20" name="Rectangle: Rounded Corners 19">
            <a:extLst>
              <a:ext uri="{FF2B5EF4-FFF2-40B4-BE49-F238E27FC236}">
                <a16:creationId xmlns:a16="http://schemas.microsoft.com/office/drawing/2014/main" id="{816EBF48-E07A-6305-CFC3-C824BEE298CA}"/>
              </a:ext>
            </a:extLst>
          </p:cNvPr>
          <p:cNvSpPr/>
          <p:nvPr/>
        </p:nvSpPr>
        <p:spPr>
          <a:xfrm>
            <a:off x="6035051" y="2296136"/>
            <a:ext cx="1463596" cy="338554"/>
          </a:xfrm>
          <a:prstGeom prst="roundRect">
            <a:avLst/>
          </a:prstGeom>
          <a:solidFill>
            <a:srgbClr val="B3EFE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Video Bitrate</a:t>
            </a:r>
          </a:p>
        </p:txBody>
      </p:sp>
      <p:sp>
        <p:nvSpPr>
          <p:cNvPr id="22" name="Speech Bubble: Rectangle with Corners Rounded 21">
            <a:extLst>
              <a:ext uri="{FF2B5EF4-FFF2-40B4-BE49-F238E27FC236}">
                <a16:creationId xmlns:a16="http://schemas.microsoft.com/office/drawing/2014/main" id="{F0F6F073-68E3-4539-08D7-5A41DE3082B9}"/>
              </a:ext>
            </a:extLst>
          </p:cNvPr>
          <p:cNvSpPr/>
          <p:nvPr/>
        </p:nvSpPr>
        <p:spPr>
          <a:xfrm>
            <a:off x="5176903" y="3780843"/>
            <a:ext cx="3399693" cy="575981"/>
          </a:xfrm>
          <a:prstGeom prst="wedgeRoundRectCallout">
            <a:avLst>
              <a:gd name="adj1" fmla="val 9449"/>
              <a:gd name="adj2" fmla="val -48988"/>
              <a:gd name="adj3" fmla="val 16667"/>
            </a:avLst>
          </a:prstGeom>
          <a:solidFill>
            <a:schemeClr val="accent4">
              <a:lumMod val="20000"/>
              <a:lumOff val="80000"/>
            </a:schemeClr>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C00000"/>
                </a:solidFill>
              </a:rPr>
              <a:t> OPCM’s epsilon-greedy policy works effectively in the real world</a:t>
            </a:r>
          </a:p>
        </p:txBody>
      </p:sp>
    </p:spTree>
    <p:custDataLst>
      <p:tags r:id="rId1"/>
    </p:custDataLst>
    <p:extLst>
      <p:ext uri="{BB962C8B-B14F-4D97-AF65-F5344CB8AC3E}">
        <p14:creationId xmlns:p14="http://schemas.microsoft.com/office/powerpoint/2010/main" val="5449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4E6F-F5EE-AAFA-617B-8529A9393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93B1D-8149-E126-9A43-37E0C75C2C77}"/>
              </a:ext>
            </a:extLst>
          </p:cNvPr>
          <p:cNvSpPr>
            <a:spLocks noGrp="1"/>
          </p:cNvSpPr>
          <p:nvPr>
            <p:ph type="title"/>
          </p:nvPr>
        </p:nvSpPr>
        <p:spPr>
          <a:xfrm>
            <a:off x="0" y="86758"/>
            <a:ext cx="9144000" cy="419007"/>
          </a:xfrm>
        </p:spPr>
        <p:txBody>
          <a:bodyPr>
            <a:noAutofit/>
          </a:bodyPr>
          <a:lstStyle/>
          <a:p>
            <a:pPr algn="ctr"/>
            <a:r>
              <a:rPr lang="en-US" sz="2400" u="sng" dirty="0">
                <a:latin typeface="+mj-lt"/>
              </a:rPr>
              <a:t>O</a:t>
            </a:r>
            <a:r>
              <a:rPr lang="en-US" sz="2400" dirty="0">
                <a:latin typeface="+mj-lt"/>
              </a:rPr>
              <a:t>pportunistic </a:t>
            </a:r>
            <a:r>
              <a:rPr lang="en-US" sz="2400" u="sng" dirty="0">
                <a:latin typeface="+mj-lt"/>
              </a:rPr>
              <a:t>P</a:t>
            </a:r>
            <a:r>
              <a:rPr lang="en-US" sz="2400" dirty="0">
                <a:latin typeface="+mj-lt"/>
              </a:rPr>
              <a:t>erformance-driven </a:t>
            </a:r>
            <a:r>
              <a:rPr lang="en-US" sz="2400" u="sng" dirty="0">
                <a:latin typeface="+mj-lt"/>
              </a:rPr>
              <a:t>C</a:t>
            </a:r>
            <a:r>
              <a:rPr lang="en-US" sz="2400" dirty="0">
                <a:latin typeface="+mj-lt"/>
              </a:rPr>
              <a:t>onnectivity </a:t>
            </a:r>
            <a:r>
              <a:rPr lang="en-US" sz="2400" u="sng" dirty="0">
                <a:latin typeface="+mj-lt"/>
              </a:rPr>
              <a:t>M</a:t>
            </a:r>
            <a:r>
              <a:rPr lang="en-US" sz="2400" dirty="0">
                <a:latin typeface="+mj-lt"/>
              </a:rPr>
              <a:t>anagement (OPCM)</a:t>
            </a:r>
          </a:p>
        </p:txBody>
      </p:sp>
      <p:cxnSp>
        <p:nvCxnSpPr>
          <p:cNvPr id="20" name="Straight Connector 19">
            <a:extLst>
              <a:ext uri="{FF2B5EF4-FFF2-40B4-BE49-F238E27FC236}">
                <a16:creationId xmlns:a16="http://schemas.microsoft.com/office/drawing/2014/main" id="{A335CFC4-5D08-326E-1EBD-18D4832B77DB}"/>
              </a:ext>
            </a:extLst>
          </p:cNvPr>
          <p:cNvCxnSpPr>
            <a:cxnSpLocks/>
          </p:cNvCxnSpPr>
          <p:nvPr/>
        </p:nvCxnSpPr>
        <p:spPr>
          <a:xfrm>
            <a:off x="2931460" y="736017"/>
            <a:ext cx="0" cy="262574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F6B209-6DB5-B1A0-6788-B9CB121A9652}"/>
              </a:ext>
            </a:extLst>
          </p:cNvPr>
          <p:cNvCxnSpPr>
            <a:cxnSpLocks/>
          </p:cNvCxnSpPr>
          <p:nvPr/>
        </p:nvCxnSpPr>
        <p:spPr>
          <a:xfrm>
            <a:off x="6015319" y="736017"/>
            <a:ext cx="0" cy="262574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CCCCFDF4-35B6-F216-B96F-FD8FEFF4BA60}"/>
              </a:ext>
            </a:extLst>
          </p:cNvPr>
          <p:cNvSpPr/>
          <p:nvPr/>
        </p:nvSpPr>
        <p:spPr>
          <a:xfrm>
            <a:off x="370919" y="736016"/>
            <a:ext cx="2037226" cy="578641"/>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Large-scale Measurement Study</a:t>
            </a:r>
          </a:p>
        </p:txBody>
      </p:sp>
      <p:sp>
        <p:nvSpPr>
          <p:cNvPr id="25" name="Rectangle: Rounded Corners 24">
            <a:extLst>
              <a:ext uri="{FF2B5EF4-FFF2-40B4-BE49-F238E27FC236}">
                <a16:creationId xmlns:a16="http://schemas.microsoft.com/office/drawing/2014/main" id="{826DA553-7E05-2FCB-97A2-033AD13E5134}"/>
              </a:ext>
            </a:extLst>
          </p:cNvPr>
          <p:cNvSpPr/>
          <p:nvPr/>
        </p:nvSpPr>
        <p:spPr>
          <a:xfrm>
            <a:off x="3454777" y="736016"/>
            <a:ext cx="2037226" cy="578641"/>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System Design &amp; Implementation</a:t>
            </a:r>
          </a:p>
        </p:txBody>
      </p:sp>
      <p:sp>
        <p:nvSpPr>
          <p:cNvPr id="26" name="Rectangle: Rounded Corners 25">
            <a:extLst>
              <a:ext uri="{FF2B5EF4-FFF2-40B4-BE49-F238E27FC236}">
                <a16:creationId xmlns:a16="http://schemas.microsoft.com/office/drawing/2014/main" id="{8A9013A8-A411-EE04-14D6-E0F412A62F36}"/>
              </a:ext>
            </a:extLst>
          </p:cNvPr>
          <p:cNvSpPr/>
          <p:nvPr/>
        </p:nvSpPr>
        <p:spPr>
          <a:xfrm>
            <a:off x="6538635" y="736015"/>
            <a:ext cx="2157125" cy="578641"/>
          </a:xfrm>
          <a:prstGeom prst="roundRect">
            <a:avLst/>
          </a:prstGeom>
          <a:solidFill>
            <a:schemeClr val="bg1">
              <a:lumMod val="85000"/>
            </a:schemeClr>
          </a:solidFill>
          <a:ln w="19050" cap="flat" cmpd="sng" algn="ctr">
            <a:noFill/>
            <a:prstDash val="solid"/>
            <a:miter lim="800000"/>
          </a:ln>
          <a:effectLst/>
        </p:spPr>
        <p:txBody>
          <a:bodyPr lIns="0" tIns="0" rIns="0" bIns="0" rtlCol="0" anchor="ctr">
            <a:noAutofit/>
          </a:bodyPr>
          <a:lstStyle/>
          <a:p>
            <a:pPr algn="ctr">
              <a:buClrTx/>
              <a:buFontTx/>
              <a:buNone/>
              <a:defRPr/>
            </a:pPr>
            <a:r>
              <a:rPr lang="en-US" sz="1800" b="1" dirty="0">
                <a:solidFill>
                  <a:srgbClr val="0070C0"/>
                </a:solidFill>
                <a:latin typeface="Calibri" panose="020F0502020204030204"/>
                <a:ea typeface="+mn-ea"/>
                <a:cs typeface="+mn-cs"/>
              </a:rPr>
              <a:t>E2E Evaluations &amp; Micro-benchmarking</a:t>
            </a:r>
          </a:p>
        </p:txBody>
      </p:sp>
      <p:sp>
        <p:nvSpPr>
          <p:cNvPr id="53" name="TextBox 52">
            <a:extLst>
              <a:ext uri="{FF2B5EF4-FFF2-40B4-BE49-F238E27FC236}">
                <a16:creationId xmlns:a16="http://schemas.microsoft.com/office/drawing/2014/main" id="{F764F883-10D3-6909-8875-7D9324C33EB0}"/>
              </a:ext>
            </a:extLst>
          </p:cNvPr>
          <p:cNvSpPr txBox="1"/>
          <p:nvPr/>
        </p:nvSpPr>
        <p:spPr>
          <a:xfrm>
            <a:off x="181829" y="1544908"/>
            <a:ext cx="2622728" cy="1600438"/>
          </a:xfrm>
          <a:prstGeom prst="rect">
            <a:avLst/>
          </a:prstGeom>
          <a:noFill/>
        </p:spPr>
        <p:txBody>
          <a:bodyPr wrap="square" rtlCol="0">
            <a:spAutoFit/>
          </a:bodyPr>
          <a:lstStyle/>
          <a:p>
            <a:pPr marL="342900" indent="-342900">
              <a:buClrTx/>
              <a:buBlip>
                <a:blip r:embed="rId4"/>
              </a:buBlip>
            </a:pPr>
            <a:r>
              <a:rPr lang="en-US" kern="1200" dirty="0">
                <a:solidFill>
                  <a:prstClr val="black"/>
                </a:solidFill>
                <a:latin typeface="Calibri" panose="020F0502020204030204"/>
                <a:ea typeface="+mn-ea"/>
                <a:cs typeface="+mn-cs"/>
              </a:rPr>
              <a:t>Spatial and temporal availability of cell deployments</a:t>
            </a:r>
          </a:p>
          <a:p>
            <a:pPr marL="342900" indent="-342900">
              <a:buClrTx/>
              <a:buBlip>
                <a:blip r:embed="rId4"/>
              </a:buBlip>
            </a:pPr>
            <a:r>
              <a:rPr lang="en-US" kern="1200" dirty="0">
                <a:solidFill>
                  <a:prstClr val="black"/>
                </a:solidFill>
                <a:latin typeface="Calibri" panose="020F0502020204030204"/>
                <a:ea typeface="+mn-ea"/>
                <a:cs typeface="+mn-cs"/>
              </a:rPr>
              <a:t>Performance diversity of cell deployments in the wild</a:t>
            </a:r>
          </a:p>
          <a:p>
            <a:pPr marL="342900" indent="-342900">
              <a:buClrTx/>
              <a:buBlip>
                <a:blip r:embed="rId4"/>
              </a:buBlip>
            </a:pPr>
            <a:r>
              <a:rPr lang="en-US" kern="1200" dirty="0">
                <a:solidFill>
                  <a:prstClr val="black"/>
                </a:solidFill>
                <a:latin typeface="Calibri" panose="020F0502020204030204"/>
                <a:ea typeface="+mn-ea"/>
                <a:cs typeface="+mn-cs"/>
              </a:rPr>
              <a:t>Performance gains left on the table by legacy CM</a:t>
            </a:r>
          </a:p>
        </p:txBody>
      </p:sp>
      <p:sp>
        <p:nvSpPr>
          <p:cNvPr id="54" name="TextBox 53">
            <a:extLst>
              <a:ext uri="{FF2B5EF4-FFF2-40B4-BE49-F238E27FC236}">
                <a16:creationId xmlns:a16="http://schemas.microsoft.com/office/drawing/2014/main" id="{262F128B-7B30-2C61-21D7-298012FCC310}"/>
              </a:ext>
            </a:extLst>
          </p:cNvPr>
          <p:cNvSpPr txBox="1"/>
          <p:nvPr/>
        </p:nvSpPr>
        <p:spPr>
          <a:xfrm>
            <a:off x="3193118" y="1545883"/>
            <a:ext cx="2560543" cy="1815882"/>
          </a:xfrm>
          <a:prstGeom prst="rect">
            <a:avLst/>
          </a:prstGeom>
          <a:noFill/>
        </p:spPr>
        <p:txBody>
          <a:bodyPr wrap="square" rtlCol="0">
            <a:spAutoFit/>
          </a:bodyPr>
          <a:lstStyle/>
          <a:p>
            <a:pPr marL="342900" indent="-342900">
              <a:buClrTx/>
              <a:buBlip>
                <a:blip r:embed="rId4"/>
              </a:buBlip>
            </a:pPr>
            <a:r>
              <a:rPr lang="en-US" kern="1200" dirty="0">
                <a:solidFill>
                  <a:prstClr val="black"/>
                </a:solidFill>
                <a:latin typeface="Calibri" panose="020F0502020204030204"/>
                <a:ea typeface="+mn-ea"/>
                <a:cs typeface="+mn-cs"/>
              </a:rPr>
              <a:t>Balance explore vs. exploit tradeoff due to limited knowledge</a:t>
            </a:r>
          </a:p>
          <a:p>
            <a:pPr marL="342900" indent="-342900">
              <a:buClrTx/>
              <a:buBlip>
                <a:blip r:embed="rId4"/>
              </a:buBlip>
            </a:pPr>
            <a:r>
              <a:rPr lang="en-US" kern="1200" dirty="0">
                <a:solidFill>
                  <a:prstClr val="black"/>
                </a:solidFill>
                <a:latin typeface="Calibri" panose="020F0502020204030204"/>
                <a:ea typeface="+mn-ea"/>
                <a:cs typeface="+mn-cs"/>
              </a:rPr>
              <a:t>Leverage cross-correlation across cell combinations</a:t>
            </a:r>
          </a:p>
          <a:p>
            <a:pPr marL="342900" indent="-342900">
              <a:buClrTx/>
              <a:buBlip>
                <a:blip r:embed="rId4"/>
              </a:buBlip>
            </a:pPr>
            <a:r>
              <a:rPr lang="en-US" kern="1200" dirty="0">
                <a:solidFill>
                  <a:prstClr val="black"/>
                </a:solidFill>
                <a:latin typeface="Calibri" panose="020F0502020204030204"/>
                <a:ea typeface="+mn-ea"/>
                <a:cs typeface="+mn-cs"/>
              </a:rPr>
              <a:t>Delay reconfiguration to minimize data interruptions</a:t>
            </a:r>
          </a:p>
          <a:p>
            <a:pPr marL="342900" indent="-342900">
              <a:buClrTx/>
              <a:buBlip>
                <a:blip r:embed="rId4"/>
              </a:buBlip>
            </a:pPr>
            <a:endParaRPr lang="en-US" kern="1200" dirty="0">
              <a:solidFill>
                <a:prstClr val="black"/>
              </a:solidFill>
              <a:latin typeface="Calibri" panose="020F0502020204030204"/>
              <a:ea typeface="+mn-ea"/>
              <a:cs typeface="+mn-cs"/>
            </a:endParaRPr>
          </a:p>
        </p:txBody>
      </p:sp>
      <p:sp>
        <p:nvSpPr>
          <p:cNvPr id="55" name="TextBox 54">
            <a:extLst>
              <a:ext uri="{FF2B5EF4-FFF2-40B4-BE49-F238E27FC236}">
                <a16:creationId xmlns:a16="http://schemas.microsoft.com/office/drawing/2014/main" id="{35DE1A11-3DE1-1E94-A941-F4CB5EF13D09}"/>
              </a:ext>
            </a:extLst>
          </p:cNvPr>
          <p:cNvSpPr txBox="1"/>
          <p:nvPr/>
        </p:nvSpPr>
        <p:spPr>
          <a:xfrm>
            <a:off x="6276977" y="1545883"/>
            <a:ext cx="2620491" cy="1600438"/>
          </a:xfrm>
          <a:prstGeom prst="rect">
            <a:avLst/>
          </a:prstGeom>
          <a:noFill/>
        </p:spPr>
        <p:txBody>
          <a:bodyPr wrap="square" rtlCol="0">
            <a:spAutoFit/>
          </a:bodyPr>
          <a:lstStyle/>
          <a:p>
            <a:pPr marL="342900" indent="-342900">
              <a:buClrTx/>
              <a:buBlip>
                <a:blip r:embed="rId4"/>
              </a:buBlip>
            </a:pPr>
            <a:r>
              <a:rPr lang="en-US" kern="1200" dirty="0">
                <a:solidFill>
                  <a:prstClr val="black"/>
                </a:solidFill>
                <a:latin typeface="Calibri" panose="020F0502020204030204"/>
                <a:ea typeface="+mn-ea"/>
                <a:cs typeface="+mn-cs"/>
              </a:rPr>
              <a:t>QoE improvement for users</a:t>
            </a:r>
          </a:p>
          <a:p>
            <a:pPr marL="342900" indent="-342900">
              <a:buClrTx/>
              <a:buBlip>
                <a:blip r:embed="rId4"/>
              </a:buBlip>
            </a:pPr>
            <a:r>
              <a:rPr lang="en-US" kern="1200" dirty="0">
                <a:solidFill>
                  <a:prstClr val="black"/>
                </a:solidFill>
                <a:latin typeface="Calibri" panose="020F0502020204030204"/>
                <a:ea typeface="+mn-ea"/>
                <a:cs typeface="+mn-cs"/>
              </a:rPr>
              <a:t>Backward compatibility and performance under mobility</a:t>
            </a:r>
          </a:p>
          <a:p>
            <a:pPr marL="342900" indent="-342900">
              <a:buClrTx/>
              <a:buBlip>
                <a:blip r:embed="rId4"/>
              </a:buBlip>
            </a:pPr>
            <a:r>
              <a:rPr lang="en-US" kern="1200" dirty="0">
                <a:solidFill>
                  <a:prstClr val="black"/>
                </a:solidFill>
                <a:latin typeface="Calibri" panose="020F0502020204030204"/>
                <a:ea typeface="+mn-ea"/>
                <a:cs typeface="+mn-cs"/>
              </a:rPr>
              <a:t>Fair and respects RAN policy</a:t>
            </a:r>
          </a:p>
          <a:p>
            <a:pPr marL="342900" indent="-342900">
              <a:buClrTx/>
              <a:buBlip>
                <a:blip r:embed="rId4"/>
              </a:buBlip>
            </a:pPr>
            <a:r>
              <a:rPr lang="en-US" kern="1200" dirty="0">
                <a:solidFill>
                  <a:prstClr val="black"/>
                </a:solidFill>
                <a:latin typeface="Calibri" panose="020F0502020204030204"/>
                <a:ea typeface="+mn-ea"/>
                <a:cs typeface="+mn-cs"/>
              </a:rPr>
              <a:t>Scalable with minimal communication overhead and system costs</a:t>
            </a:r>
          </a:p>
        </p:txBody>
      </p:sp>
      <p:sp>
        <p:nvSpPr>
          <p:cNvPr id="56" name="Ribbon: Tilted Up 55">
            <a:extLst>
              <a:ext uri="{FF2B5EF4-FFF2-40B4-BE49-F238E27FC236}">
                <a16:creationId xmlns:a16="http://schemas.microsoft.com/office/drawing/2014/main" id="{0FFEC91C-C124-ED85-160E-5D65E4029842}"/>
              </a:ext>
            </a:extLst>
          </p:cNvPr>
          <p:cNvSpPr/>
          <p:nvPr/>
        </p:nvSpPr>
        <p:spPr>
          <a:xfrm>
            <a:off x="3291728" y="3672595"/>
            <a:ext cx="2560543" cy="612648"/>
          </a:xfrm>
          <a:prstGeom prst="ribbon2">
            <a:avLst>
              <a:gd name="adj1" fmla="val 16667"/>
              <a:gd name="adj2" fmla="val 57002"/>
            </a:avLst>
          </a:prstGeom>
          <a:solidFill>
            <a:schemeClr val="accent4">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Questions?</a:t>
            </a:r>
          </a:p>
        </p:txBody>
      </p:sp>
      <p:sp>
        <p:nvSpPr>
          <p:cNvPr id="57" name="TextBox 56">
            <a:extLst>
              <a:ext uri="{FF2B5EF4-FFF2-40B4-BE49-F238E27FC236}">
                <a16:creationId xmlns:a16="http://schemas.microsoft.com/office/drawing/2014/main" id="{8C4BEFA3-8D7F-C371-3A10-E71B45E03E64}"/>
              </a:ext>
            </a:extLst>
          </p:cNvPr>
          <p:cNvSpPr txBox="1"/>
          <p:nvPr/>
        </p:nvSpPr>
        <p:spPr>
          <a:xfrm>
            <a:off x="6930312" y="3606376"/>
            <a:ext cx="1966142" cy="738664"/>
          </a:xfrm>
          <a:prstGeom prst="rect">
            <a:avLst/>
          </a:prstGeom>
          <a:noFill/>
        </p:spPr>
        <p:txBody>
          <a:bodyPr wrap="square" rtlCol="0">
            <a:spAutoFit/>
          </a:bodyPr>
          <a:lstStyle/>
          <a:p>
            <a:pPr algn="r">
              <a:buClrTx/>
            </a:pPr>
            <a:r>
              <a:rPr lang="en-US" i="1" kern="1200" dirty="0">
                <a:solidFill>
                  <a:prstClr val="black"/>
                </a:solidFill>
                <a:latin typeface="Calibri" panose="020F0502020204030204"/>
                <a:ea typeface="+mn-ea"/>
                <a:cs typeface="+mn-cs"/>
              </a:rPr>
              <a:t>Reach out to </a:t>
            </a:r>
            <a:r>
              <a:rPr lang="en-US" i="1" kern="1200" dirty="0">
                <a:solidFill>
                  <a:prstClr val="black"/>
                </a:solidFill>
                <a:latin typeface="Calibri" panose="020F0502020204030204"/>
                <a:ea typeface="+mn-ea"/>
                <a:cs typeface="+mn-cs"/>
                <a:hlinkClick r:id="rId5"/>
              </a:rPr>
              <a:t>ahmadhas@usc.edu</a:t>
            </a:r>
            <a:r>
              <a:rPr lang="en-US" i="1" kern="1200" dirty="0">
                <a:solidFill>
                  <a:prstClr val="black"/>
                </a:solidFill>
                <a:latin typeface="Calibri" panose="020F0502020204030204"/>
                <a:ea typeface="+mn-ea"/>
                <a:cs typeface="+mn-cs"/>
              </a:rPr>
              <a:t> for further questions.</a:t>
            </a:r>
          </a:p>
        </p:txBody>
      </p:sp>
      <p:grpSp>
        <p:nvGrpSpPr>
          <p:cNvPr id="7" name="Group 6">
            <a:extLst>
              <a:ext uri="{FF2B5EF4-FFF2-40B4-BE49-F238E27FC236}">
                <a16:creationId xmlns:a16="http://schemas.microsoft.com/office/drawing/2014/main" id="{8240C281-1621-7F6F-C3FA-27E27D59C1F0}"/>
              </a:ext>
            </a:extLst>
          </p:cNvPr>
          <p:cNvGrpSpPr/>
          <p:nvPr/>
        </p:nvGrpSpPr>
        <p:grpSpPr>
          <a:xfrm>
            <a:off x="564039" y="3205136"/>
            <a:ext cx="930299" cy="1247800"/>
            <a:chOff x="564039" y="3205136"/>
            <a:chExt cx="930299" cy="1247800"/>
          </a:xfrm>
        </p:grpSpPr>
        <p:pic>
          <p:nvPicPr>
            <p:cNvPr id="4" name="Picture 3" descr="QR Code Image">
              <a:extLst>
                <a:ext uri="{FF2B5EF4-FFF2-40B4-BE49-F238E27FC236}">
                  <a16:creationId xmlns:a16="http://schemas.microsoft.com/office/drawing/2014/main" id="{F2D777CF-9AF7-4E72-0E73-BD515C95F886}"/>
                </a:ext>
              </a:extLst>
            </p:cNvPr>
            <p:cNvPicPr>
              <a:picLocks noChangeAspect="1"/>
            </p:cNvPicPr>
            <p:nvPr/>
          </p:nvPicPr>
          <p:blipFill>
            <a:blip r:embed="rId6"/>
            <a:stretch>
              <a:fillRect/>
            </a:stretch>
          </p:blipFill>
          <p:spPr>
            <a:xfrm>
              <a:off x="565547" y="3503413"/>
              <a:ext cx="922734" cy="949523"/>
            </a:xfrm>
            <a:prstGeom prst="rect">
              <a:avLst/>
            </a:prstGeom>
          </p:spPr>
        </p:pic>
        <p:sp>
          <p:nvSpPr>
            <p:cNvPr id="6" name="TextBox 5">
              <a:extLst>
                <a:ext uri="{FF2B5EF4-FFF2-40B4-BE49-F238E27FC236}">
                  <a16:creationId xmlns:a16="http://schemas.microsoft.com/office/drawing/2014/main" id="{4665A147-10D9-3B71-B4E3-57EF5F14B39B}"/>
                </a:ext>
              </a:extLst>
            </p:cNvPr>
            <p:cNvSpPr txBox="1"/>
            <p:nvPr/>
          </p:nvSpPr>
          <p:spPr>
            <a:xfrm>
              <a:off x="564039" y="3205136"/>
              <a:ext cx="930299" cy="307777"/>
            </a:xfrm>
            <a:prstGeom prst="rect">
              <a:avLst/>
            </a:prstGeom>
            <a:noFill/>
          </p:spPr>
          <p:txBody>
            <a:bodyPr wrap="square" lIns="91440" tIns="45720" rIns="91440" bIns="45720" rtlCol="0" anchor="t">
              <a:spAutoFit/>
            </a:bodyPr>
            <a:lstStyle/>
            <a:p>
              <a:pPr algn="ctr"/>
              <a:r>
                <a:rPr lang="en-US" b="1" kern="1200" dirty="0">
                  <a:solidFill>
                    <a:srgbClr val="C00000"/>
                  </a:solidFill>
                  <a:latin typeface="Calibri" panose="020F0502020204030204"/>
                  <a:ea typeface="+mn-ea"/>
                  <a:cs typeface="+mn-cs"/>
                </a:rPr>
                <a:t>Scan me!</a:t>
              </a:r>
              <a:endParaRPr lang="en-US" b="1" dirty="0">
                <a:solidFill>
                  <a:srgbClr val="C00000"/>
                </a:solidFill>
                <a:ea typeface="+mn-ea"/>
                <a:cs typeface="+mn-cs"/>
              </a:endParaRPr>
            </a:p>
          </p:txBody>
        </p:sp>
      </p:grpSp>
    </p:spTree>
    <p:custDataLst>
      <p:tags r:id="rId1"/>
    </p:custDataLst>
    <p:extLst>
      <p:ext uri="{BB962C8B-B14F-4D97-AF65-F5344CB8AC3E}">
        <p14:creationId xmlns:p14="http://schemas.microsoft.com/office/powerpoint/2010/main" val="271385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allAtOnce"/>
      <p:bldP spid="54" grpId="0" build="allAtOnce"/>
      <p:bldP spid="55" grpId="0" build="allAtOnce"/>
      <p:bldP spid="56" grpId="0" animBg="1"/>
      <p:bldP spid="5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C07DB-E27D-F563-E3FF-9CB4CCDF64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46D12-8A61-3C6B-26DF-3B5241EEA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a:t>
            </a:fld>
            <a:endParaRPr lang="en">
              <a:latin typeface="+mn-lt"/>
            </a:endParaRPr>
          </a:p>
        </p:txBody>
      </p:sp>
      <p:grpSp>
        <p:nvGrpSpPr>
          <p:cNvPr id="45" name="Group 44">
            <a:extLst>
              <a:ext uri="{FF2B5EF4-FFF2-40B4-BE49-F238E27FC236}">
                <a16:creationId xmlns:a16="http://schemas.microsoft.com/office/drawing/2014/main" id="{0626FE49-EDE5-DE78-F2A3-531D4F4E6DEE}"/>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9B9FF54C-F2E2-7356-FD13-A2F84F58B459}"/>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7A760683-9696-6C22-4E33-9E7A8C6628FD}"/>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7666792E-48A3-5DE7-5227-9A121C0215DB}"/>
              </a:ext>
            </a:extLst>
          </p:cNvPr>
          <p:cNvSpPr/>
          <p:nvPr/>
        </p:nvSpPr>
        <p:spPr>
          <a:xfrm>
            <a:off x="349624" y="1290917"/>
            <a:ext cx="3612342" cy="3173507"/>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66BFB827-4C04-CCA2-CD3D-E93920A98F72}"/>
              </a:ext>
            </a:extLst>
          </p:cNvPr>
          <p:cNvSpPr txBox="1"/>
          <p:nvPr/>
        </p:nvSpPr>
        <p:spPr>
          <a:xfrm>
            <a:off x="513736" y="2340421"/>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sp>
        <p:nvSpPr>
          <p:cNvPr id="51" name="TextBox 50">
            <a:extLst>
              <a:ext uri="{FF2B5EF4-FFF2-40B4-BE49-F238E27FC236}">
                <a16:creationId xmlns:a16="http://schemas.microsoft.com/office/drawing/2014/main" id="{162B865C-4ABF-CA37-29A6-F4C1DCB094A2}"/>
              </a:ext>
            </a:extLst>
          </p:cNvPr>
          <p:cNvSpPr txBox="1"/>
          <p:nvPr/>
        </p:nvSpPr>
        <p:spPr>
          <a:xfrm>
            <a:off x="208364" y="121999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pic>
        <p:nvPicPr>
          <p:cNvPr id="70" name="Picture 69">
            <a:extLst>
              <a:ext uri="{FF2B5EF4-FFF2-40B4-BE49-F238E27FC236}">
                <a16:creationId xmlns:a16="http://schemas.microsoft.com/office/drawing/2014/main" id="{0AF46A79-CCA4-DEA8-6CC2-D044EE44F3E4}"/>
              </a:ext>
            </a:extLst>
          </p:cNvPr>
          <p:cNvPicPr>
            <a:picLocks noChangeAspect="1"/>
          </p:cNvPicPr>
          <p:nvPr/>
        </p:nvPicPr>
        <p:blipFill>
          <a:blip r:embed="rId5"/>
          <a:stretch>
            <a:fillRect/>
          </a:stretch>
        </p:blipFill>
        <p:spPr>
          <a:xfrm>
            <a:off x="4634108" y="385482"/>
            <a:ext cx="906531" cy="906531"/>
          </a:xfrm>
          <a:prstGeom prst="rect">
            <a:avLst/>
          </a:prstGeom>
        </p:spPr>
      </p:pic>
      <p:pic>
        <p:nvPicPr>
          <p:cNvPr id="71" name="Picture 70">
            <a:extLst>
              <a:ext uri="{FF2B5EF4-FFF2-40B4-BE49-F238E27FC236}">
                <a16:creationId xmlns:a16="http://schemas.microsoft.com/office/drawing/2014/main" id="{5246F5A0-A3BA-07E9-C7B2-C6A21C5B3267}"/>
              </a:ext>
            </a:extLst>
          </p:cNvPr>
          <p:cNvPicPr>
            <a:picLocks noChangeAspect="1"/>
          </p:cNvPicPr>
          <p:nvPr/>
        </p:nvPicPr>
        <p:blipFill>
          <a:blip r:embed="rId6"/>
          <a:stretch>
            <a:fillRect/>
          </a:stretch>
        </p:blipFill>
        <p:spPr>
          <a:xfrm>
            <a:off x="6329370" y="125505"/>
            <a:ext cx="906532" cy="906532"/>
          </a:xfrm>
          <a:prstGeom prst="rect">
            <a:avLst/>
          </a:prstGeom>
        </p:spPr>
      </p:pic>
      <p:pic>
        <p:nvPicPr>
          <p:cNvPr id="72" name="Picture 71">
            <a:extLst>
              <a:ext uri="{FF2B5EF4-FFF2-40B4-BE49-F238E27FC236}">
                <a16:creationId xmlns:a16="http://schemas.microsoft.com/office/drawing/2014/main" id="{5AE10EFC-9863-13EF-E9D8-E9260A00E61E}"/>
              </a:ext>
            </a:extLst>
          </p:cNvPr>
          <p:cNvPicPr>
            <a:picLocks noChangeAspect="1"/>
          </p:cNvPicPr>
          <p:nvPr/>
        </p:nvPicPr>
        <p:blipFill>
          <a:blip r:embed="rId7"/>
          <a:stretch>
            <a:fillRect/>
          </a:stretch>
        </p:blipFill>
        <p:spPr>
          <a:xfrm>
            <a:off x="7952434" y="503236"/>
            <a:ext cx="906532" cy="906532"/>
          </a:xfrm>
          <a:prstGeom prst="rect">
            <a:avLst/>
          </a:prstGeom>
        </p:spPr>
      </p:pic>
      <p:grpSp>
        <p:nvGrpSpPr>
          <p:cNvPr id="73" name="Group 72">
            <a:extLst>
              <a:ext uri="{FF2B5EF4-FFF2-40B4-BE49-F238E27FC236}">
                <a16:creationId xmlns:a16="http://schemas.microsoft.com/office/drawing/2014/main" id="{816D63AE-5987-D0F5-B63E-4CDD528CB5FA}"/>
              </a:ext>
            </a:extLst>
          </p:cNvPr>
          <p:cNvGrpSpPr/>
          <p:nvPr/>
        </p:nvGrpSpPr>
        <p:grpSpPr>
          <a:xfrm>
            <a:off x="6481336" y="1327066"/>
            <a:ext cx="537366" cy="587619"/>
            <a:chOff x="8351935" y="2331204"/>
            <a:chExt cx="707073" cy="773197"/>
          </a:xfrm>
        </p:grpSpPr>
        <p:pic>
          <p:nvPicPr>
            <p:cNvPr id="74" name="Google Shape;1287;p114">
              <a:extLst>
                <a:ext uri="{FF2B5EF4-FFF2-40B4-BE49-F238E27FC236}">
                  <a16:creationId xmlns:a16="http://schemas.microsoft.com/office/drawing/2014/main" id="{96834198-F93E-98D4-3023-6DABFDEC89DE}"/>
                </a:ext>
              </a:extLst>
            </p:cNvPr>
            <p:cNvPicPr preferRelativeResize="0"/>
            <p:nvPr/>
          </p:nvPicPr>
          <p:blipFill rotWithShape="1">
            <a:blip r:embed="rId8">
              <a:alphaModFix/>
            </a:blip>
            <a:srcRect/>
            <a:stretch/>
          </p:blipFill>
          <p:spPr>
            <a:xfrm>
              <a:off x="8351935" y="2331204"/>
              <a:ext cx="707073" cy="773197"/>
            </a:xfrm>
            <a:prstGeom prst="rect">
              <a:avLst/>
            </a:prstGeom>
            <a:noFill/>
            <a:ln>
              <a:noFill/>
            </a:ln>
          </p:spPr>
        </p:pic>
        <p:pic>
          <p:nvPicPr>
            <p:cNvPr id="75" name="Picture 74">
              <a:extLst>
                <a:ext uri="{FF2B5EF4-FFF2-40B4-BE49-F238E27FC236}">
                  <a16:creationId xmlns:a16="http://schemas.microsoft.com/office/drawing/2014/main" id="{D831F198-8A2C-8402-85A8-EDC10855A8E4}"/>
                </a:ext>
              </a:extLst>
            </p:cNvPr>
            <p:cNvPicPr>
              <a:picLocks noChangeAspect="1"/>
            </p:cNvPicPr>
            <p:nvPr/>
          </p:nvPicPr>
          <p:blipFill>
            <a:blip r:embed="rId9"/>
            <a:stretch>
              <a:fillRect/>
            </a:stretch>
          </p:blipFill>
          <p:spPr>
            <a:xfrm>
              <a:off x="8537805" y="2560262"/>
              <a:ext cx="335331" cy="335331"/>
            </a:xfrm>
            <a:prstGeom prst="rect">
              <a:avLst/>
            </a:prstGeom>
          </p:spPr>
        </p:pic>
      </p:grpSp>
      <p:pic>
        <p:nvPicPr>
          <p:cNvPr id="76" name="Picture 75">
            <a:extLst>
              <a:ext uri="{FF2B5EF4-FFF2-40B4-BE49-F238E27FC236}">
                <a16:creationId xmlns:a16="http://schemas.microsoft.com/office/drawing/2014/main" id="{8FA6E886-466B-3532-8F2B-13A1E9F24980}"/>
              </a:ext>
            </a:extLst>
          </p:cNvPr>
          <p:cNvPicPr>
            <a:picLocks noChangeAspect="1"/>
          </p:cNvPicPr>
          <p:nvPr/>
        </p:nvPicPr>
        <p:blipFill>
          <a:blip r:embed="rId10"/>
          <a:stretch>
            <a:fillRect/>
          </a:stretch>
        </p:blipFill>
        <p:spPr>
          <a:xfrm>
            <a:off x="6456208" y="2015705"/>
            <a:ext cx="587619" cy="587619"/>
          </a:xfrm>
          <a:prstGeom prst="rect">
            <a:avLst/>
          </a:prstGeom>
        </p:spPr>
      </p:pic>
      <p:pic>
        <p:nvPicPr>
          <p:cNvPr id="83" name="Picture 82">
            <a:extLst>
              <a:ext uri="{FF2B5EF4-FFF2-40B4-BE49-F238E27FC236}">
                <a16:creationId xmlns:a16="http://schemas.microsoft.com/office/drawing/2014/main" id="{284EE747-124C-3216-6AB3-7D66C599583F}"/>
              </a:ext>
            </a:extLst>
          </p:cNvPr>
          <p:cNvPicPr>
            <a:picLocks noChangeAspect="1"/>
          </p:cNvPicPr>
          <p:nvPr/>
        </p:nvPicPr>
        <p:blipFill>
          <a:blip r:embed="rId5"/>
          <a:stretch>
            <a:fillRect/>
          </a:stretch>
        </p:blipFill>
        <p:spPr>
          <a:xfrm>
            <a:off x="4634108" y="2944957"/>
            <a:ext cx="906531" cy="906531"/>
          </a:xfrm>
          <a:prstGeom prst="rect">
            <a:avLst/>
          </a:prstGeom>
        </p:spPr>
      </p:pic>
      <p:pic>
        <p:nvPicPr>
          <p:cNvPr id="84" name="Picture 83">
            <a:extLst>
              <a:ext uri="{FF2B5EF4-FFF2-40B4-BE49-F238E27FC236}">
                <a16:creationId xmlns:a16="http://schemas.microsoft.com/office/drawing/2014/main" id="{A9DEC00C-F7C4-0711-70BD-7BA9B1446F8D}"/>
              </a:ext>
            </a:extLst>
          </p:cNvPr>
          <p:cNvPicPr>
            <a:picLocks noChangeAspect="1"/>
          </p:cNvPicPr>
          <p:nvPr/>
        </p:nvPicPr>
        <p:blipFill>
          <a:blip r:embed="rId6"/>
          <a:stretch>
            <a:fillRect/>
          </a:stretch>
        </p:blipFill>
        <p:spPr>
          <a:xfrm>
            <a:off x="6374837" y="2690365"/>
            <a:ext cx="906532" cy="906532"/>
          </a:xfrm>
          <a:prstGeom prst="rect">
            <a:avLst/>
          </a:prstGeom>
        </p:spPr>
      </p:pic>
      <p:pic>
        <p:nvPicPr>
          <p:cNvPr id="85" name="Picture 84">
            <a:extLst>
              <a:ext uri="{FF2B5EF4-FFF2-40B4-BE49-F238E27FC236}">
                <a16:creationId xmlns:a16="http://schemas.microsoft.com/office/drawing/2014/main" id="{23775062-D5C4-E24E-D37D-3A626EA2A9C9}"/>
              </a:ext>
            </a:extLst>
          </p:cNvPr>
          <p:cNvPicPr>
            <a:picLocks noChangeAspect="1"/>
          </p:cNvPicPr>
          <p:nvPr/>
        </p:nvPicPr>
        <p:blipFill>
          <a:blip r:embed="rId7"/>
          <a:stretch>
            <a:fillRect/>
          </a:stretch>
        </p:blipFill>
        <p:spPr>
          <a:xfrm>
            <a:off x="7997901" y="3068096"/>
            <a:ext cx="906532" cy="906532"/>
          </a:xfrm>
          <a:prstGeom prst="rect">
            <a:avLst/>
          </a:prstGeom>
        </p:spPr>
      </p:pic>
      <p:grpSp>
        <p:nvGrpSpPr>
          <p:cNvPr id="86" name="Group 85">
            <a:extLst>
              <a:ext uri="{FF2B5EF4-FFF2-40B4-BE49-F238E27FC236}">
                <a16:creationId xmlns:a16="http://schemas.microsoft.com/office/drawing/2014/main" id="{DD1E8C0B-2906-91A6-86C8-668037718949}"/>
              </a:ext>
            </a:extLst>
          </p:cNvPr>
          <p:cNvGrpSpPr/>
          <p:nvPr/>
        </p:nvGrpSpPr>
        <p:grpSpPr>
          <a:xfrm>
            <a:off x="6526803" y="3891926"/>
            <a:ext cx="537366" cy="587619"/>
            <a:chOff x="8351935" y="2331204"/>
            <a:chExt cx="707073" cy="773197"/>
          </a:xfrm>
        </p:grpSpPr>
        <p:pic>
          <p:nvPicPr>
            <p:cNvPr id="87" name="Google Shape;1287;p114">
              <a:extLst>
                <a:ext uri="{FF2B5EF4-FFF2-40B4-BE49-F238E27FC236}">
                  <a16:creationId xmlns:a16="http://schemas.microsoft.com/office/drawing/2014/main" id="{F31628C0-77E6-668F-8703-0577FE1E126F}"/>
                </a:ext>
              </a:extLst>
            </p:cNvPr>
            <p:cNvPicPr preferRelativeResize="0"/>
            <p:nvPr/>
          </p:nvPicPr>
          <p:blipFill rotWithShape="1">
            <a:blip r:embed="rId8">
              <a:alphaModFix/>
            </a:blip>
            <a:srcRect/>
            <a:stretch/>
          </p:blipFill>
          <p:spPr>
            <a:xfrm>
              <a:off x="8351935" y="2331204"/>
              <a:ext cx="707073" cy="773197"/>
            </a:xfrm>
            <a:prstGeom prst="rect">
              <a:avLst/>
            </a:prstGeom>
            <a:noFill/>
            <a:ln>
              <a:noFill/>
            </a:ln>
          </p:spPr>
        </p:pic>
        <p:pic>
          <p:nvPicPr>
            <p:cNvPr id="88" name="Picture 87">
              <a:extLst>
                <a:ext uri="{FF2B5EF4-FFF2-40B4-BE49-F238E27FC236}">
                  <a16:creationId xmlns:a16="http://schemas.microsoft.com/office/drawing/2014/main" id="{D1BB9738-B0A0-B369-4500-030FC24F2E89}"/>
                </a:ext>
              </a:extLst>
            </p:cNvPr>
            <p:cNvPicPr>
              <a:picLocks noChangeAspect="1"/>
            </p:cNvPicPr>
            <p:nvPr/>
          </p:nvPicPr>
          <p:blipFill>
            <a:blip r:embed="rId9"/>
            <a:stretch>
              <a:fillRect/>
            </a:stretch>
          </p:blipFill>
          <p:spPr>
            <a:xfrm>
              <a:off x="8537805" y="2560262"/>
              <a:ext cx="335331" cy="335331"/>
            </a:xfrm>
            <a:prstGeom prst="rect">
              <a:avLst/>
            </a:prstGeom>
          </p:spPr>
        </p:pic>
      </p:grpSp>
      <p:sp>
        <p:nvSpPr>
          <p:cNvPr id="90" name="TextBox 89">
            <a:extLst>
              <a:ext uri="{FF2B5EF4-FFF2-40B4-BE49-F238E27FC236}">
                <a16:creationId xmlns:a16="http://schemas.microsoft.com/office/drawing/2014/main" id="{302E907E-9CE1-9B8F-E96B-2D013C0864A6}"/>
              </a:ext>
            </a:extLst>
          </p:cNvPr>
          <p:cNvSpPr txBox="1"/>
          <p:nvPr/>
        </p:nvSpPr>
        <p:spPr>
          <a:xfrm>
            <a:off x="7086456" y="1356533"/>
            <a:ext cx="1449435" cy="646331"/>
          </a:xfrm>
          <a:prstGeom prst="rect">
            <a:avLst/>
          </a:prstGeom>
          <a:noFill/>
        </p:spPr>
        <p:txBody>
          <a:bodyPr wrap="none" rtlCol="0">
            <a:spAutoFit/>
          </a:bodyPr>
          <a:lstStyle/>
          <a:p>
            <a:pPr algn="ctr">
              <a:buClrTx/>
              <a:buFontTx/>
              <a:buNone/>
            </a:pPr>
            <a:r>
              <a:rPr lang="en-US" sz="1800" b="1" kern="1200" dirty="0">
                <a:solidFill>
                  <a:prstClr val="white">
                    <a:lumMod val="65000"/>
                  </a:prstClr>
                </a:solidFill>
                <a:latin typeface="+mn-lt"/>
                <a:ea typeface="+mn-ea"/>
                <a:cs typeface="+mn-cs"/>
              </a:rPr>
              <a:t>measure</a:t>
            </a:r>
          </a:p>
          <a:p>
            <a:pPr algn="ctr">
              <a:buClrTx/>
              <a:buFontTx/>
              <a:buNone/>
            </a:pPr>
            <a:r>
              <a:rPr lang="en-US" sz="1800" b="1" kern="1200" dirty="0">
                <a:solidFill>
                  <a:prstClr val="white">
                    <a:lumMod val="65000"/>
                  </a:prstClr>
                </a:solidFill>
                <a:latin typeface="+mn-lt"/>
                <a:ea typeface="+mn-ea"/>
                <a:cs typeface="+mn-cs"/>
              </a:rPr>
              <a:t>signal quality</a:t>
            </a:r>
          </a:p>
        </p:txBody>
      </p:sp>
      <p:cxnSp>
        <p:nvCxnSpPr>
          <p:cNvPr id="95" name="Straight Arrow Connector 94">
            <a:extLst>
              <a:ext uri="{FF2B5EF4-FFF2-40B4-BE49-F238E27FC236}">
                <a16:creationId xmlns:a16="http://schemas.microsoft.com/office/drawing/2014/main" id="{2E140E50-C1A7-9B9F-5CE7-EB023A7B9C3F}"/>
              </a:ext>
            </a:extLst>
          </p:cNvPr>
          <p:cNvCxnSpPr>
            <a:cxnSpLocks/>
          </p:cNvCxnSpPr>
          <p:nvPr/>
        </p:nvCxnSpPr>
        <p:spPr>
          <a:xfrm>
            <a:off x="5542470" y="902921"/>
            <a:ext cx="984333" cy="45184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4B2CE414-3F8D-3153-E190-E6FB9B881456}"/>
              </a:ext>
            </a:extLst>
          </p:cNvPr>
          <p:cNvCxnSpPr>
            <a:cxnSpLocks/>
          </p:cNvCxnSpPr>
          <p:nvPr/>
        </p:nvCxnSpPr>
        <p:spPr>
          <a:xfrm>
            <a:off x="6745615" y="956502"/>
            <a:ext cx="0" cy="334415"/>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8" name="Straight Arrow Connector 97">
            <a:extLst>
              <a:ext uri="{FF2B5EF4-FFF2-40B4-BE49-F238E27FC236}">
                <a16:creationId xmlns:a16="http://schemas.microsoft.com/office/drawing/2014/main" id="{8D526F05-ADE2-B66C-F5A2-CD864F8AC0BA}"/>
              </a:ext>
            </a:extLst>
          </p:cNvPr>
          <p:cNvCxnSpPr>
            <a:cxnSpLocks/>
            <a:stCxn id="72" idx="1"/>
          </p:cNvCxnSpPr>
          <p:nvPr/>
        </p:nvCxnSpPr>
        <p:spPr>
          <a:xfrm flipH="1">
            <a:off x="7018702" y="956502"/>
            <a:ext cx="933732" cy="398263"/>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21C36FA1-8513-083C-742C-B6F5E2E71655}"/>
              </a:ext>
            </a:extLst>
          </p:cNvPr>
          <p:cNvCxnSpPr>
            <a:cxnSpLocks/>
          </p:cNvCxnSpPr>
          <p:nvPr/>
        </p:nvCxnSpPr>
        <p:spPr>
          <a:xfrm flipH="1">
            <a:off x="7064208" y="3441581"/>
            <a:ext cx="1051359" cy="567348"/>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Tree>
    <p:custDataLst>
      <p:tags r:id="rId1"/>
    </p:custDataLst>
    <p:extLst>
      <p:ext uri="{BB962C8B-B14F-4D97-AF65-F5344CB8AC3E}">
        <p14:creationId xmlns:p14="http://schemas.microsoft.com/office/powerpoint/2010/main" val="335618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D3939-DEE7-4351-FFA8-387A25467E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AFAE7-CFF2-B91E-EE68-26FAF55CA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4</a:t>
            </a:fld>
            <a:endParaRPr lang="en">
              <a:latin typeface="+mn-lt"/>
            </a:endParaRPr>
          </a:p>
        </p:txBody>
      </p:sp>
      <p:grpSp>
        <p:nvGrpSpPr>
          <p:cNvPr id="45" name="Group 44">
            <a:extLst>
              <a:ext uri="{FF2B5EF4-FFF2-40B4-BE49-F238E27FC236}">
                <a16:creationId xmlns:a16="http://schemas.microsoft.com/office/drawing/2014/main" id="{5848937B-81DA-63F0-2DF0-87333D924A7F}"/>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210CFEA0-FED3-F5E3-40FA-7CE4A46811CD}"/>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DDF0AA2D-6F03-8291-8A41-1A97007E8181}"/>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979E5175-7334-B9FF-E267-4C8A27D94D05}"/>
              </a:ext>
            </a:extLst>
          </p:cNvPr>
          <p:cNvSpPr/>
          <p:nvPr/>
        </p:nvSpPr>
        <p:spPr>
          <a:xfrm>
            <a:off x="349624" y="1290917"/>
            <a:ext cx="3612342" cy="3173507"/>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CAA92A84-F35F-98A6-273A-ED9704A312A6}"/>
              </a:ext>
            </a:extLst>
          </p:cNvPr>
          <p:cNvSpPr txBox="1"/>
          <p:nvPr/>
        </p:nvSpPr>
        <p:spPr>
          <a:xfrm>
            <a:off x="484081" y="2337300"/>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pic>
        <p:nvPicPr>
          <p:cNvPr id="70" name="Picture 69">
            <a:extLst>
              <a:ext uri="{FF2B5EF4-FFF2-40B4-BE49-F238E27FC236}">
                <a16:creationId xmlns:a16="http://schemas.microsoft.com/office/drawing/2014/main" id="{816773E7-D4B8-C213-2743-AF89B5440CDA}"/>
              </a:ext>
            </a:extLst>
          </p:cNvPr>
          <p:cNvPicPr>
            <a:picLocks noChangeAspect="1"/>
          </p:cNvPicPr>
          <p:nvPr/>
        </p:nvPicPr>
        <p:blipFill>
          <a:blip r:embed="rId5"/>
          <a:stretch>
            <a:fillRect/>
          </a:stretch>
        </p:blipFill>
        <p:spPr>
          <a:xfrm>
            <a:off x="4634108" y="385482"/>
            <a:ext cx="906531" cy="906531"/>
          </a:xfrm>
          <a:prstGeom prst="rect">
            <a:avLst/>
          </a:prstGeom>
        </p:spPr>
      </p:pic>
      <p:pic>
        <p:nvPicPr>
          <p:cNvPr id="71" name="Picture 70">
            <a:extLst>
              <a:ext uri="{FF2B5EF4-FFF2-40B4-BE49-F238E27FC236}">
                <a16:creationId xmlns:a16="http://schemas.microsoft.com/office/drawing/2014/main" id="{BDA9D83F-D756-D6F1-90C4-D5598957410B}"/>
              </a:ext>
            </a:extLst>
          </p:cNvPr>
          <p:cNvPicPr>
            <a:picLocks noChangeAspect="1"/>
          </p:cNvPicPr>
          <p:nvPr/>
        </p:nvPicPr>
        <p:blipFill>
          <a:blip r:embed="rId6"/>
          <a:stretch>
            <a:fillRect/>
          </a:stretch>
        </p:blipFill>
        <p:spPr>
          <a:xfrm>
            <a:off x="6329370" y="125505"/>
            <a:ext cx="906532" cy="906532"/>
          </a:xfrm>
          <a:prstGeom prst="rect">
            <a:avLst/>
          </a:prstGeom>
        </p:spPr>
      </p:pic>
      <p:pic>
        <p:nvPicPr>
          <p:cNvPr id="72" name="Picture 71">
            <a:extLst>
              <a:ext uri="{FF2B5EF4-FFF2-40B4-BE49-F238E27FC236}">
                <a16:creationId xmlns:a16="http://schemas.microsoft.com/office/drawing/2014/main" id="{D45A671E-50D1-010A-E3AD-FDB354E2B9BD}"/>
              </a:ext>
            </a:extLst>
          </p:cNvPr>
          <p:cNvPicPr>
            <a:picLocks noChangeAspect="1"/>
          </p:cNvPicPr>
          <p:nvPr/>
        </p:nvPicPr>
        <p:blipFill>
          <a:blip r:embed="rId7"/>
          <a:stretch>
            <a:fillRect/>
          </a:stretch>
        </p:blipFill>
        <p:spPr>
          <a:xfrm>
            <a:off x="7952434" y="503236"/>
            <a:ext cx="906532" cy="906532"/>
          </a:xfrm>
          <a:prstGeom prst="rect">
            <a:avLst/>
          </a:prstGeom>
        </p:spPr>
      </p:pic>
      <p:pic>
        <p:nvPicPr>
          <p:cNvPr id="74" name="Google Shape;1287;p114">
            <a:extLst>
              <a:ext uri="{FF2B5EF4-FFF2-40B4-BE49-F238E27FC236}">
                <a16:creationId xmlns:a16="http://schemas.microsoft.com/office/drawing/2014/main" id="{D70CDB30-12B3-B1DA-CFAA-8499AF92C708}"/>
              </a:ext>
            </a:extLst>
          </p:cNvPr>
          <p:cNvPicPr preferRelativeResize="0"/>
          <p:nvPr/>
        </p:nvPicPr>
        <p:blipFill rotWithShape="1">
          <a:blip r:embed="rId8">
            <a:alphaModFix/>
          </a:blip>
          <a:srcRect/>
          <a:stretch/>
        </p:blipFill>
        <p:spPr>
          <a:xfrm>
            <a:off x="6481336" y="1327066"/>
            <a:ext cx="537366" cy="587619"/>
          </a:xfrm>
          <a:prstGeom prst="rect">
            <a:avLst/>
          </a:prstGeom>
          <a:noFill/>
          <a:ln>
            <a:noFill/>
          </a:ln>
        </p:spPr>
      </p:pic>
      <p:pic>
        <p:nvPicPr>
          <p:cNvPr id="76" name="Picture 75">
            <a:extLst>
              <a:ext uri="{FF2B5EF4-FFF2-40B4-BE49-F238E27FC236}">
                <a16:creationId xmlns:a16="http://schemas.microsoft.com/office/drawing/2014/main" id="{800C52CA-CCB3-4567-B24C-0DAEE29F3692}"/>
              </a:ext>
            </a:extLst>
          </p:cNvPr>
          <p:cNvPicPr>
            <a:picLocks noChangeAspect="1"/>
          </p:cNvPicPr>
          <p:nvPr/>
        </p:nvPicPr>
        <p:blipFill>
          <a:blip r:embed="rId9"/>
          <a:stretch>
            <a:fillRect/>
          </a:stretch>
        </p:blipFill>
        <p:spPr>
          <a:xfrm>
            <a:off x="6456208" y="2015705"/>
            <a:ext cx="587619" cy="587619"/>
          </a:xfrm>
          <a:prstGeom prst="rect">
            <a:avLst/>
          </a:prstGeom>
        </p:spPr>
      </p:pic>
      <p:pic>
        <p:nvPicPr>
          <p:cNvPr id="83" name="Picture 82">
            <a:extLst>
              <a:ext uri="{FF2B5EF4-FFF2-40B4-BE49-F238E27FC236}">
                <a16:creationId xmlns:a16="http://schemas.microsoft.com/office/drawing/2014/main" id="{A4DE6A5B-0804-1F37-419A-97504F1F61AD}"/>
              </a:ext>
            </a:extLst>
          </p:cNvPr>
          <p:cNvPicPr>
            <a:picLocks noChangeAspect="1"/>
          </p:cNvPicPr>
          <p:nvPr/>
        </p:nvPicPr>
        <p:blipFill>
          <a:blip r:embed="rId5"/>
          <a:stretch>
            <a:fillRect/>
          </a:stretch>
        </p:blipFill>
        <p:spPr>
          <a:xfrm>
            <a:off x="4634108" y="2944957"/>
            <a:ext cx="906531" cy="906531"/>
          </a:xfrm>
          <a:prstGeom prst="rect">
            <a:avLst/>
          </a:prstGeom>
        </p:spPr>
      </p:pic>
      <p:pic>
        <p:nvPicPr>
          <p:cNvPr id="84" name="Picture 83">
            <a:extLst>
              <a:ext uri="{FF2B5EF4-FFF2-40B4-BE49-F238E27FC236}">
                <a16:creationId xmlns:a16="http://schemas.microsoft.com/office/drawing/2014/main" id="{FEC603AD-1840-4A49-6239-2B0122AB38B0}"/>
              </a:ext>
            </a:extLst>
          </p:cNvPr>
          <p:cNvPicPr>
            <a:picLocks noChangeAspect="1"/>
          </p:cNvPicPr>
          <p:nvPr/>
        </p:nvPicPr>
        <p:blipFill>
          <a:blip r:embed="rId6"/>
          <a:stretch>
            <a:fillRect/>
          </a:stretch>
        </p:blipFill>
        <p:spPr>
          <a:xfrm>
            <a:off x="6374837" y="2690365"/>
            <a:ext cx="906532" cy="906532"/>
          </a:xfrm>
          <a:prstGeom prst="rect">
            <a:avLst/>
          </a:prstGeom>
        </p:spPr>
      </p:pic>
      <p:pic>
        <p:nvPicPr>
          <p:cNvPr id="85" name="Picture 84">
            <a:extLst>
              <a:ext uri="{FF2B5EF4-FFF2-40B4-BE49-F238E27FC236}">
                <a16:creationId xmlns:a16="http://schemas.microsoft.com/office/drawing/2014/main" id="{E3A10DED-394D-AF59-64E9-9EE1443987D8}"/>
              </a:ext>
            </a:extLst>
          </p:cNvPr>
          <p:cNvPicPr>
            <a:picLocks noChangeAspect="1"/>
          </p:cNvPicPr>
          <p:nvPr/>
        </p:nvPicPr>
        <p:blipFill>
          <a:blip r:embed="rId7"/>
          <a:stretch>
            <a:fillRect/>
          </a:stretch>
        </p:blipFill>
        <p:spPr>
          <a:xfrm>
            <a:off x="7997901" y="3068096"/>
            <a:ext cx="906532" cy="906532"/>
          </a:xfrm>
          <a:prstGeom prst="rect">
            <a:avLst/>
          </a:prstGeom>
        </p:spPr>
      </p:pic>
      <p:pic>
        <p:nvPicPr>
          <p:cNvPr id="87" name="Google Shape;1287;p114">
            <a:extLst>
              <a:ext uri="{FF2B5EF4-FFF2-40B4-BE49-F238E27FC236}">
                <a16:creationId xmlns:a16="http://schemas.microsoft.com/office/drawing/2014/main" id="{0FE2942F-8458-669A-C417-8FF29F61C87A}"/>
              </a:ext>
            </a:extLst>
          </p:cNvPr>
          <p:cNvPicPr preferRelativeResize="0"/>
          <p:nvPr/>
        </p:nvPicPr>
        <p:blipFill rotWithShape="1">
          <a:blip r:embed="rId8">
            <a:alphaModFix/>
          </a:blip>
          <a:srcRect/>
          <a:stretch/>
        </p:blipFill>
        <p:spPr>
          <a:xfrm>
            <a:off x="6526803" y="3891926"/>
            <a:ext cx="537366" cy="587619"/>
          </a:xfrm>
          <a:prstGeom prst="rect">
            <a:avLst/>
          </a:prstGeom>
          <a:noFill/>
          <a:ln>
            <a:noFill/>
          </a:ln>
        </p:spPr>
      </p:pic>
      <p:cxnSp>
        <p:nvCxnSpPr>
          <p:cNvPr id="95" name="Straight Arrow Connector 94">
            <a:extLst>
              <a:ext uri="{FF2B5EF4-FFF2-40B4-BE49-F238E27FC236}">
                <a16:creationId xmlns:a16="http://schemas.microsoft.com/office/drawing/2014/main" id="{C2359CFC-B663-E1CE-A2A8-52E416C2FC90}"/>
              </a:ext>
            </a:extLst>
          </p:cNvPr>
          <p:cNvCxnSpPr>
            <a:cxnSpLocks/>
          </p:cNvCxnSpPr>
          <p:nvPr/>
        </p:nvCxnSpPr>
        <p:spPr>
          <a:xfrm>
            <a:off x="5542470" y="902921"/>
            <a:ext cx="984333" cy="45184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626727D3-6D4A-647A-B66C-9939238C5C1A}"/>
              </a:ext>
            </a:extLst>
          </p:cNvPr>
          <p:cNvCxnSpPr>
            <a:cxnSpLocks/>
          </p:cNvCxnSpPr>
          <p:nvPr/>
        </p:nvCxnSpPr>
        <p:spPr>
          <a:xfrm>
            <a:off x="6745615" y="956502"/>
            <a:ext cx="0" cy="334415"/>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5220E64B-7B2C-6C0F-E54A-0BB6D2E0988A}"/>
              </a:ext>
            </a:extLst>
          </p:cNvPr>
          <p:cNvCxnSpPr>
            <a:cxnSpLocks/>
            <a:stCxn id="83" idx="3"/>
          </p:cNvCxnSpPr>
          <p:nvPr/>
        </p:nvCxnSpPr>
        <p:spPr>
          <a:xfrm>
            <a:off x="5540639" y="3398223"/>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pic>
        <p:nvPicPr>
          <p:cNvPr id="2" name="Google Shape;157;p5" descr="🚗 Automobile (Car) Emoji">
            <a:extLst>
              <a:ext uri="{FF2B5EF4-FFF2-40B4-BE49-F238E27FC236}">
                <a16:creationId xmlns:a16="http://schemas.microsoft.com/office/drawing/2014/main" id="{9C36C5FB-140F-8FD4-F785-23104599B1E6}"/>
              </a:ext>
            </a:extLst>
          </p:cNvPr>
          <p:cNvPicPr preferRelativeResize="0"/>
          <p:nvPr/>
        </p:nvPicPr>
        <p:blipFill rotWithShape="1">
          <a:blip r:embed="rId10">
            <a:alphaModFix/>
          </a:blip>
          <a:srcRect/>
          <a:stretch/>
        </p:blipFill>
        <p:spPr>
          <a:xfrm>
            <a:off x="5593136" y="1531502"/>
            <a:ext cx="766365" cy="766365"/>
          </a:xfrm>
          <a:prstGeom prst="rect">
            <a:avLst/>
          </a:prstGeom>
          <a:noFill/>
          <a:ln>
            <a:noFill/>
          </a:ln>
        </p:spPr>
      </p:pic>
      <p:cxnSp>
        <p:nvCxnSpPr>
          <p:cNvPr id="6" name="Straight Arrow Connector 5">
            <a:extLst>
              <a:ext uri="{FF2B5EF4-FFF2-40B4-BE49-F238E27FC236}">
                <a16:creationId xmlns:a16="http://schemas.microsoft.com/office/drawing/2014/main" id="{D1DAC02C-63AF-C3DD-8B8C-A55E9D0B1B08}"/>
              </a:ext>
            </a:extLst>
          </p:cNvPr>
          <p:cNvCxnSpPr>
            <a:cxnSpLocks/>
          </p:cNvCxnSpPr>
          <p:nvPr/>
        </p:nvCxnSpPr>
        <p:spPr>
          <a:xfrm flipH="1">
            <a:off x="4414406" y="2103078"/>
            <a:ext cx="1007079" cy="0"/>
          </a:xfrm>
          <a:prstGeom prst="straightConnector1">
            <a:avLst/>
          </a:prstGeom>
          <a:ln w="571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6399811F-F06A-CFE0-1FC3-290F24D6AAA0}"/>
              </a:ext>
            </a:extLst>
          </p:cNvPr>
          <p:cNvCxnSpPr>
            <a:cxnSpLocks/>
            <a:stCxn id="72" idx="1"/>
          </p:cNvCxnSpPr>
          <p:nvPr/>
        </p:nvCxnSpPr>
        <p:spPr>
          <a:xfrm flipH="1">
            <a:off x="6955366" y="956502"/>
            <a:ext cx="997068" cy="42394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
        <p:nvSpPr>
          <p:cNvPr id="10" name="TextBox 9">
            <a:extLst>
              <a:ext uri="{FF2B5EF4-FFF2-40B4-BE49-F238E27FC236}">
                <a16:creationId xmlns:a16="http://schemas.microsoft.com/office/drawing/2014/main" id="{03F56CEB-A203-ADEC-8F4D-B4FEB38C86A6}"/>
              </a:ext>
            </a:extLst>
          </p:cNvPr>
          <p:cNvSpPr txBox="1"/>
          <p:nvPr/>
        </p:nvSpPr>
        <p:spPr>
          <a:xfrm>
            <a:off x="4414406" y="1248808"/>
            <a:ext cx="1449435" cy="646331"/>
          </a:xfrm>
          <a:prstGeom prst="rect">
            <a:avLst/>
          </a:prstGeom>
          <a:noFill/>
        </p:spPr>
        <p:txBody>
          <a:bodyPr wrap="none" rtlCol="0">
            <a:spAutoFit/>
          </a:bodyPr>
          <a:lstStyle/>
          <a:p>
            <a:pPr algn="ctr">
              <a:buClrTx/>
              <a:buFontTx/>
              <a:buNone/>
            </a:pPr>
            <a:r>
              <a:rPr lang="en-US" sz="1800" b="1" kern="1200" dirty="0">
                <a:solidFill>
                  <a:prstClr val="white">
                    <a:lumMod val="65000"/>
                  </a:prstClr>
                </a:solidFill>
                <a:latin typeface="+mn-lt"/>
                <a:ea typeface="+mn-ea"/>
                <a:cs typeface="+mn-cs"/>
              </a:rPr>
              <a:t>measure</a:t>
            </a:r>
          </a:p>
          <a:p>
            <a:pPr algn="ctr">
              <a:buClrTx/>
              <a:buFontTx/>
              <a:buNone/>
            </a:pPr>
            <a:r>
              <a:rPr lang="en-US" sz="1800" b="1" kern="1200" dirty="0">
                <a:solidFill>
                  <a:prstClr val="white">
                    <a:lumMod val="65000"/>
                  </a:prstClr>
                </a:solidFill>
                <a:latin typeface="+mn-lt"/>
                <a:ea typeface="+mn-ea"/>
                <a:cs typeface="+mn-cs"/>
              </a:rPr>
              <a:t>signal quality</a:t>
            </a:r>
          </a:p>
        </p:txBody>
      </p:sp>
      <p:sp>
        <p:nvSpPr>
          <p:cNvPr id="13" name="TextBox 12">
            <a:extLst>
              <a:ext uri="{FF2B5EF4-FFF2-40B4-BE49-F238E27FC236}">
                <a16:creationId xmlns:a16="http://schemas.microsoft.com/office/drawing/2014/main" id="{A449909C-50D1-53F5-0903-6E34B1E5C7E6}"/>
              </a:ext>
            </a:extLst>
          </p:cNvPr>
          <p:cNvSpPr txBox="1"/>
          <p:nvPr/>
        </p:nvSpPr>
        <p:spPr>
          <a:xfrm>
            <a:off x="2108631" y="2337300"/>
            <a:ext cx="1761781"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15" name="TextBox 14">
            <a:extLst>
              <a:ext uri="{FF2B5EF4-FFF2-40B4-BE49-F238E27FC236}">
                <a16:creationId xmlns:a16="http://schemas.microsoft.com/office/drawing/2014/main" id="{1DCDEF82-0183-EA14-A4E3-33C2846D2B28}"/>
              </a:ext>
            </a:extLst>
          </p:cNvPr>
          <p:cNvSpPr txBox="1"/>
          <p:nvPr/>
        </p:nvSpPr>
        <p:spPr>
          <a:xfrm>
            <a:off x="208364" y="121999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spTree>
    <p:custDataLst>
      <p:tags r:id="rId1"/>
    </p:custDataLst>
    <p:extLst>
      <p:ext uri="{BB962C8B-B14F-4D97-AF65-F5344CB8AC3E}">
        <p14:creationId xmlns:p14="http://schemas.microsoft.com/office/powerpoint/2010/main" val="244983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216DF-2B3C-0DFA-99BC-73094EDE70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725AD-4963-FE33-3CFA-675AF339C5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5</a:t>
            </a:fld>
            <a:endParaRPr lang="en">
              <a:latin typeface="+mn-lt"/>
            </a:endParaRPr>
          </a:p>
        </p:txBody>
      </p:sp>
      <p:grpSp>
        <p:nvGrpSpPr>
          <p:cNvPr id="45" name="Group 44">
            <a:extLst>
              <a:ext uri="{FF2B5EF4-FFF2-40B4-BE49-F238E27FC236}">
                <a16:creationId xmlns:a16="http://schemas.microsoft.com/office/drawing/2014/main" id="{B194C46F-610C-18B7-740A-51C534BEDD09}"/>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9B5DA6DD-1F7F-535C-7162-301170021DCB}"/>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14664717-E1DD-B258-2108-DBC60746776C}"/>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ABD5328D-0D75-BA84-F441-9233F6C9072F}"/>
              </a:ext>
            </a:extLst>
          </p:cNvPr>
          <p:cNvSpPr/>
          <p:nvPr/>
        </p:nvSpPr>
        <p:spPr>
          <a:xfrm>
            <a:off x="349624" y="1290917"/>
            <a:ext cx="3612342" cy="3173507"/>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292FE47C-904E-27B0-9129-6DBF8175713D}"/>
              </a:ext>
            </a:extLst>
          </p:cNvPr>
          <p:cNvSpPr txBox="1"/>
          <p:nvPr/>
        </p:nvSpPr>
        <p:spPr>
          <a:xfrm>
            <a:off x="484081" y="2337300"/>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pic>
        <p:nvPicPr>
          <p:cNvPr id="70" name="Picture 69">
            <a:extLst>
              <a:ext uri="{FF2B5EF4-FFF2-40B4-BE49-F238E27FC236}">
                <a16:creationId xmlns:a16="http://schemas.microsoft.com/office/drawing/2014/main" id="{E0BAD511-C90A-4CAE-3146-68320647F8DB}"/>
              </a:ext>
            </a:extLst>
          </p:cNvPr>
          <p:cNvPicPr>
            <a:picLocks noChangeAspect="1"/>
          </p:cNvPicPr>
          <p:nvPr/>
        </p:nvPicPr>
        <p:blipFill>
          <a:blip r:embed="rId5"/>
          <a:stretch>
            <a:fillRect/>
          </a:stretch>
        </p:blipFill>
        <p:spPr>
          <a:xfrm>
            <a:off x="4634108" y="385482"/>
            <a:ext cx="906531" cy="906531"/>
          </a:xfrm>
          <a:prstGeom prst="rect">
            <a:avLst/>
          </a:prstGeom>
        </p:spPr>
      </p:pic>
      <p:pic>
        <p:nvPicPr>
          <p:cNvPr id="71" name="Picture 70">
            <a:extLst>
              <a:ext uri="{FF2B5EF4-FFF2-40B4-BE49-F238E27FC236}">
                <a16:creationId xmlns:a16="http://schemas.microsoft.com/office/drawing/2014/main" id="{B9CFBE58-FE62-8DC1-4564-99DCE018D89E}"/>
              </a:ext>
            </a:extLst>
          </p:cNvPr>
          <p:cNvPicPr>
            <a:picLocks noChangeAspect="1"/>
          </p:cNvPicPr>
          <p:nvPr/>
        </p:nvPicPr>
        <p:blipFill>
          <a:blip r:embed="rId6"/>
          <a:stretch>
            <a:fillRect/>
          </a:stretch>
        </p:blipFill>
        <p:spPr>
          <a:xfrm>
            <a:off x="6329370" y="125505"/>
            <a:ext cx="906532" cy="906532"/>
          </a:xfrm>
          <a:prstGeom prst="rect">
            <a:avLst/>
          </a:prstGeom>
        </p:spPr>
      </p:pic>
      <p:pic>
        <p:nvPicPr>
          <p:cNvPr id="72" name="Picture 71">
            <a:extLst>
              <a:ext uri="{FF2B5EF4-FFF2-40B4-BE49-F238E27FC236}">
                <a16:creationId xmlns:a16="http://schemas.microsoft.com/office/drawing/2014/main" id="{EC63DB31-AED2-8B9D-4A0D-EA05EC4C7643}"/>
              </a:ext>
            </a:extLst>
          </p:cNvPr>
          <p:cNvPicPr>
            <a:picLocks noChangeAspect="1"/>
          </p:cNvPicPr>
          <p:nvPr/>
        </p:nvPicPr>
        <p:blipFill>
          <a:blip r:embed="rId7"/>
          <a:stretch>
            <a:fillRect/>
          </a:stretch>
        </p:blipFill>
        <p:spPr>
          <a:xfrm>
            <a:off x="7952434" y="503236"/>
            <a:ext cx="906532" cy="906532"/>
          </a:xfrm>
          <a:prstGeom prst="rect">
            <a:avLst/>
          </a:prstGeom>
        </p:spPr>
      </p:pic>
      <p:pic>
        <p:nvPicPr>
          <p:cNvPr id="74" name="Google Shape;1287;p114">
            <a:extLst>
              <a:ext uri="{FF2B5EF4-FFF2-40B4-BE49-F238E27FC236}">
                <a16:creationId xmlns:a16="http://schemas.microsoft.com/office/drawing/2014/main" id="{1D849FAF-28D2-9EC4-4AA7-51C834337E1B}"/>
              </a:ext>
            </a:extLst>
          </p:cNvPr>
          <p:cNvPicPr preferRelativeResize="0"/>
          <p:nvPr/>
        </p:nvPicPr>
        <p:blipFill rotWithShape="1">
          <a:blip r:embed="rId8">
            <a:alphaModFix/>
          </a:blip>
          <a:srcRect/>
          <a:stretch/>
        </p:blipFill>
        <p:spPr>
          <a:xfrm>
            <a:off x="6481336" y="1327066"/>
            <a:ext cx="537366" cy="587619"/>
          </a:xfrm>
          <a:prstGeom prst="rect">
            <a:avLst/>
          </a:prstGeom>
          <a:noFill/>
          <a:ln>
            <a:noFill/>
          </a:ln>
        </p:spPr>
      </p:pic>
      <p:pic>
        <p:nvPicPr>
          <p:cNvPr id="76" name="Picture 75">
            <a:extLst>
              <a:ext uri="{FF2B5EF4-FFF2-40B4-BE49-F238E27FC236}">
                <a16:creationId xmlns:a16="http://schemas.microsoft.com/office/drawing/2014/main" id="{C3162C7A-3553-CF8E-9B6D-230EFC103BFC}"/>
              </a:ext>
            </a:extLst>
          </p:cNvPr>
          <p:cNvPicPr>
            <a:picLocks noChangeAspect="1"/>
          </p:cNvPicPr>
          <p:nvPr/>
        </p:nvPicPr>
        <p:blipFill>
          <a:blip r:embed="rId9"/>
          <a:stretch>
            <a:fillRect/>
          </a:stretch>
        </p:blipFill>
        <p:spPr>
          <a:xfrm>
            <a:off x="6481336" y="2203848"/>
            <a:ext cx="587619" cy="587619"/>
          </a:xfrm>
          <a:prstGeom prst="rect">
            <a:avLst/>
          </a:prstGeom>
        </p:spPr>
      </p:pic>
      <p:pic>
        <p:nvPicPr>
          <p:cNvPr id="83" name="Picture 82">
            <a:extLst>
              <a:ext uri="{FF2B5EF4-FFF2-40B4-BE49-F238E27FC236}">
                <a16:creationId xmlns:a16="http://schemas.microsoft.com/office/drawing/2014/main" id="{AE3ABAE2-A186-DBD3-F66E-837A9E29710C}"/>
              </a:ext>
            </a:extLst>
          </p:cNvPr>
          <p:cNvPicPr>
            <a:picLocks noChangeAspect="1"/>
          </p:cNvPicPr>
          <p:nvPr/>
        </p:nvPicPr>
        <p:blipFill>
          <a:blip r:embed="rId5"/>
          <a:stretch>
            <a:fillRect/>
          </a:stretch>
        </p:blipFill>
        <p:spPr>
          <a:xfrm>
            <a:off x="4634108" y="2944957"/>
            <a:ext cx="906531" cy="906531"/>
          </a:xfrm>
          <a:prstGeom prst="rect">
            <a:avLst/>
          </a:prstGeom>
        </p:spPr>
      </p:pic>
      <p:pic>
        <p:nvPicPr>
          <p:cNvPr id="85" name="Picture 84">
            <a:extLst>
              <a:ext uri="{FF2B5EF4-FFF2-40B4-BE49-F238E27FC236}">
                <a16:creationId xmlns:a16="http://schemas.microsoft.com/office/drawing/2014/main" id="{406B1EB1-61A8-E6BF-BDFC-5C7EA16B65FB}"/>
              </a:ext>
            </a:extLst>
          </p:cNvPr>
          <p:cNvPicPr>
            <a:picLocks noChangeAspect="1"/>
          </p:cNvPicPr>
          <p:nvPr/>
        </p:nvPicPr>
        <p:blipFill>
          <a:blip r:embed="rId7"/>
          <a:stretch>
            <a:fillRect/>
          </a:stretch>
        </p:blipFill>
        <p:spPr>
          <a:xfrm>
            <a:off x="7997901" y="3068096"/>
            <a:ext cx="906532" cy="906532"/>
          </a:xfrm>
          <a:prstGeom prst="rect">
            <a:avLst/>
          </a:prstGeom>
        </p:spPr>
      </p:pic>
      <p:pic>
        <p:nvPicPr>
          <p:cNvPr id="87" name="Google Shape;1287;p114">
            <a:extLst>
              <a:ext uri="{FF2B5EF4-FFF2-40B4-BE49-F238E27FC236}">
                <a16:creationId xmlns:a16="http://schemas.microsoft.com/office/drawing/2014/main" id="{94073518-E616-B910-76F9-9A88DD796234}"/>
              </a:ext>
            </a:extLst>
          </p:cNvPr>
          <p:cNvPicPr preferRelativeResize="0"/>
          <p:nvPr/>
        </p:nvPicPr>
        <p:blipFill rotWithShape="1">
          <a:blip r:embed="rId8">
            <a:alphaModFix/>
          </a:blip>
          <a:srcRect/>
          <a:stretch/>
        </p:blipFill>
        <p:spPr>
          <a:xfrm>
            <a:off x="6526803" y="3891926"/>
            <a:ext cx="537366" cy="587619"/>
          </a:xfrm>
          <a:prstGeom prst="rect">
            <a:avLst/>
          </a:prstGeom>
          <a:noFill/>
          <a:ln>
            <a:noFill/>
          </a:ln>
        </p:spPr>
      </p:pic>
      <p:cxnSp>
        <p:nvCxnSpPr>
          <p:cNvPr id="95" name="Straight Arrow Connector 94">
            <a:extLst>
              <a:ext uri="{FF2B5EF4-FFF2-40B4-BE49-F238E27FC236}">
                <a16:creationId xmlns:a16="http://schemas.microsoft.com/office/drawing/2014/main" id="{448952B5-C4A0-8395-F7CD-C750C4DCE22A}"/>
              </a:ext>
            </a:extLst>
          </p:cNvPr>
          <p:cNvCxnSpPr>
            <a:cxnSpLocks/>
          </p:cNvCxnSpPr>
          <p:nvPr/>
        </p:nvCxnSpPr>
        <p:spPr>
          <a:xfrm>
            <a:off x="5542470" y="902921"/>
            <a:ext cx="984333" cy="45184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5115DE4C-D8AE-2737-B209-C2B604844DE9}"/>
              </a:ext>
            </a:extLst>
          </p:cNvPr>
          <p:cNvCxnSpPr>
            <a:cxnSpLocks/>
          </p:cNvCxnSpPr>
          <p:nvPr/>
        </p:nvCxnSpPr>
        <p:spPr>
          <a:xfrm>
            <a:off x="6745615" y="956502"/>
            <a:ext cx="0" cy="334415"/>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53A854F1-3BD6-4E52-0D7E-D2CE0A5BF593}"/>
              </a:ext>
            </a:extLst>
          </p:cNvPr>
          <p:cNvCxnSpPr>
            <a:cxnSpLocks/>
            <a:stCxn id="83" idx="3"/>
          </p:cNvCxnSpPr>
          <p:nvPr/>
        </p:nvCxnSpPr>
        <p:spPr>
          <a:xfrm>
            <a:off x="5540639" y="3398223"/>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pic>
        <p:nvPicPr>
          <p:cNvPr id="2" name="Google Shape;157;p5" descr="🚗 Automobile (Car) Emoji">
            <a:extLst>
              <a:ext uri="{FF2B5EF4-FFF2-40B4-BE49-F238E27FC236}">
                <a16:creationId xmlns:a16="http://schemas.microsoft.com/office/drawing/2014/main" id="{B85D11F0-E6FD-8158-B767-A0EBB6F56AA5}"/>
              </a:ext>
            </a:extLst>
          </p:cNvPr>
          <p:cNvPicPr preferRelativeResize="0"/>
          <p:nvPr/>
        </p:nvPicPr>
        <p:blipFill rotWithShape="1">
          <a:blip r:embed="rId10">
            <a:alphaModFix/>
          </a:blip>
          <a:srcRect/>
          <a:stretch/>
        </p:blipFill>
        <p:spPr>
          <a:xfrm>
            <a:off x="5593136" y="1531502"/>
            <a:ext cx="766365" cy="766365"/>
          </a:xfrm>
          <a:prstGeom prst="rect">
            <a:avLst/>
          </a:prstGeom>
          <a:noFill/>
          <a:ln>
            <a:noFill/>
          </a:ln>
        </p:spPr>
      </p:pic>
      <p:cxnSp>
        <p:nvCxnSpPr>
          <p:cNvPr id="6" name="Straight Arrow Connector 5">
            <a:extLst>
              <a:ext uri="{FF2B5EF4-FFF2-40B4-BE49-F238E27FC236}">
                <a16:creationId xmlns:a16="http://schemas.microsoft.com/office/drawing/2014/main" id="{D90AF257-20C9-A145-E40C-041260BDE590}"/>
              </a:ext>
            </a:extLst>
          </p:cNvPr>
          <p:cNvCxnSpPr>
            <a:cxnSpLocks/>
          </p:cNvCxnSpPr>
          <p:nvPr/>
        </p:nvCxnSpPr>
        <p:spPr>
          <a:xfrm flipH="1">
            <a:off x="4414406" y="2103078"/>
            <a:ext cx="1007079" cy="0"/>
          </a:xfrm>
          <a:prstGeom prst="straightConnector1">
            <a:avLst/>
          </a:prstGeom>
          <a:ln w="57150">
            <a:solidFill>
              <a:srgbClr val="C00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8E98DA42-77F3-D51C-2F37-38DB6F49B3D3}"/>
              </a:ext>
            </a:extLst>
          </p:cNvPr>
          <p:cNvCxnSpPr>
            <a:cxnSpLocks/>
            <a:stCxn id="72" idx="1"/>
          </p:cNvCxnSpPr>
          <p:nvPr/>
        </p:nvCxnSpPr>
        <p:spPr>
          <a:xfrm flipH="1">
            <a:off x="6955366" y="956502"/>
            <a:ext cx="997068" cy="42394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
        <p:nvSpPr>
          <p:cNvPr id="10" name="TextBox 9">
            <a:extLst>
              <a:ext uri="{FF2B5EF4-FFF2-40B4-BE49-F238E27FC236}">
                <a16:creationId xmlns:a16="http://schemas.microsoft.com/office/drawing/2014/main" id="{96874AFF-681D-E1A3-49CA-93B81E814F53}"/>
              </a:ext>
            </a:extLst>
          </p:cNvPr>
          <p:cNvSpPr txBox="1"/>
          <p:nvPr/>
        </p:nvSpPr>
        <p:spPr>
          <a:xfrm>
            <a:off x="4414406" y="1248808"/>
            <a:ext cx="1449435" cy="646331"/>
          </a:xfrm>
          <a:prstGeom prst="rect">
            <a:avLst/>
          </a:prstGeom>
          <a:noFill/>
        </p:spPr>
        <p:txBody>
          <a:bodyPr wrap="none" rtlCol="0">
            <a:spAutoFit/>
          </a:bodyPr>
          <a:lstStyle/>
          <a:p>
            <a:pPr algn="ctr">
              <a:buClrTx/>
              <a:buFontTx/>
              <a:buNone/>
            </a:pPr>
            <a:r>
              <a:rPr lang="en-US" sz="1800" b="1" kern="1200" dirty="0">
                <a:solidFill>
                  <a:prstClr val="white">
                    <a:lumMod val="65000"/>
                  </a:prstClr>
                </a:solidFill>
                <a:latin typeface="+mn-lt"/>
                <a:ea typeface="+mn-ea"/>
                <a:cs typeface="+mn-cs"/>
              </a:rPr>
              <a:t>measure</a:t>
            </a:r>
          </a:p>
          <a:p>
            <a:pPr algn="ctr">
              <a:buClrTx/>
              <a:buFontTx/>
              <a:buNone/>
            </a:pPr>
            <a:r>
              <a:rPr lang="en-US" sz="1800" b="1" kern="1200" dirty="0">
                <a:solidFill>
                  <a:prstClr val="white">
                    <a:lumMod val="65000"/>
                  </a:prstClr>
                </a:solidFill>
                <a:latin typeface="+mn-lt"/>
                <a:ea typeface="+mn-ea"/>
                <a:cs typeface="+mn-cs"/>
              </a:rPr>
              <a:t>signal quality</a:t>
            </a:r>
          </a:p>
        </p:txBody>
      </p:sp>
      <p:sp>
        <p:nvSpPr>
          <p:cNvPr id="13" name="TextBox 12">
            <a:extLst>
              <a:ext uri="{FF2B5EF4-FFF2-40B4-BE49-F238E27FC236}">
                <a16:creationId xmlns:a16="http://schemas.microsoft.com/office/drawing/2014/main" id="{067BD70E-6276-E59B-90AA-98E033CA8AAA}"/>
              </a:ext>
            </a:extLst>
          </p:cNvPr>
          <p:cNvSpPr txBox="1"/>
          <p:nvPr/>
        </p:nvSpPr>
        <p:spPr>
          <a:xfrm>
            <a:off x="2108631" y="2337300"/>
            <a:ext cx="1761781"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3" name="TextBox 2">
            <a:extLst>
              <a:ext uri="{FF2B5EF4-FFF2-40B4-BE49-F238E27FC236}">
                <a16:creationId xmlns:a16="http://schemas.microsoft.com/office/drawing/2014/main" id="{B7BFCF7D-63E7-8808-0473-BC915065B3D4}"/>
              </a:ext>
            </a:extLst>
          </p:cNvPr>
          <p:cNvSpPr txBox="1"/>
          <p:nvPr/>
        </p:nvSpPr>
        <p:spPr>
          <a:xfrm>
            <a:off x="484082" y="2939319"/>
            <a:ext cx="1156460"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Handover</a:t>
            </a:r>
          </a:p>
        </p:txBody>
      </p:sp>
      <p:pic>
        <p:nvPicPr>
          <p:cNvPr id="5" name="Google Shape;1288;p114" descr="A red circle with a white play button&#10;&#10;Description automatically generated">
            <a:extLst>
              <a:ext uri="{FF2B5EF4-FFF2-40B4-BE49-F238E27FC236}">
                <a16:creationId xmlns:a16="http://schemas.microsoft.com/office/drawing/2014/main" id="{FF5038A1-95B4-148A-98F5-5D640CB0083D}"/>
              </a:ext>
            </a:extLst>
          </p:cNvPr>
          <p:cNvPicPr preferRelativeResize="0"/>
          <p:nvPr/>
        </p:nvPicPr>
        <p:blipFill rotWithShape="1">
          <a:blip r:embed="rId11">
            <a:alphaModFix/>
          </a:blip>
          <a:srcRect/>
          <a:stretch/>
        </p:blipFill>
        <p:spPr>
          <a:xfrm>
            <a:off x="6590847" y="1473515"/>
            <a:ext cx="309535" cy="309535"/>
          </a:xfrm>
          <a:prstGeom prst="rect">
            <a:avLst/>
          </a:prstGeom>
          <a:noFill/>
          <a:ln>
            <a:noFill/>
          </a:ln>
        </p:spPr>
      </p:pic>
      <p:pic>
        <p:nvPicPr>
          <p:cNvPr id="7" name="Google Shape;1288;p114" descr="A red circle with a white play button&#10;&#10;Description automatically generated">
            <a:extLst>
              <a:ext uri="{FF2B5EF4-FFF2-40B4-BE49-F238E27FC236}">
                <a16:creationId xmlns:a16="http://schemas.microsoft.com/office/drawing/2014/main" id="{B370983C-D28D-249C-832B-35E69B4BD79E}"/>
              </a:ext>
            </a:extLst>
          </p:cNvPr>
          <p:cNvPicPr preferRelativeResize="0"/>
          <p:nvPr/>
        </p:nvPicPr>
        <p:blipFill rotWithShape="1">
          <a:blip r:embed="rId11">
            <a:alphaModFix/>
          </a:blip>
          <a:srcRect/>
          <a:stretch/>
        </p:blipFill>
        <p:spPr>
          <a:xfrm>
            <a:off x="6645831" y="4030967"/>
            <a:ext cx="309535" cy="309535"/>
          </a:xfrm>
          <a:prstGeom prst="rect">
            <a:avLst/>
          </a:prstGeom>
          <a:noFill/>
          <a:ln>
            <a:noFill/>
          </a:ln>
        </p:spPr>
      </p:pic>
      <p:cxnSp>
        <p:nvCxnSpPr>
          <p:cNvPr id="9" name="Straight Arrow Connector 8">
            <a:extLst>
              <a:ext uri="{FF2B5EF4-FFF2-40B4-BE49-F238E27FC236}">
                <a16:creationId xmlns:a16="http://schemas.microsoft.com/office/drawing/2014/main" id="{EB171090-867D-1219-468F-69A60CAC0955}"/>
              </a:ext>
            </a:extLst>
          </p:cNvPr>
          <p:cNvCxnSpPr>
            <a:cxnSpLocks/>
          </p:cNvCxnSpPr>
          <p:nvPr/>
        </p:nvCxnSpPr>
        <p:spPr>
          <a:xfrm flipH="1">
            <a:off x="7119312" y="3398222"/>
            <a:ext cx="931021" cy="493704"/>
          </a:xfrm>
          <a:prstGeom prst="straightConnector1">
            <a:avLst/>
          </a:prstGeom>
          <a:noFill/>
          <a:ln w="57150" cap="flat" cmpd="sng" algn="ctr">
            <a:solidFill>
              <a:srgbClr val="AEAEAE"/>
            </a:solidFill>
            <a:prstDash val="solid"/>
            <a:miter lim="800000"/>
            <a:headEnd type="triangle" w="med" len="med"/>
            <a:tailEnd type="triangle" w="med" len="med"/>
          </a:ln>
          <a:effectLst/>
        </p:spPr>
      </p:cxnSp>
      <p:cxnSp>
        <p:nvCxnSpPr>
          <p:cNvPr id="15" name="Straight Arrow Connector 14">
            <a:extLst>
              <a:ext uri="{FF2B5EF4-FFF2-40B4-BE49-F238E27FC236}">
                <a16:creationId xmlns:a16="http://schemas.microsoft.com/office/drawing/2014/main" id="{05E8B103-DADC-8804-6E45-CA6554E2D378}"/>
              </a:ext>
            </a:extLst>
          </p:cNvPr>
          <p:cNvCxnSpPr>
            <a:cxnSpLocks/>
          </p:cNvCxnSpPr>
          <p:nvPr/>
        </p:nvCxnSpPr>
        <p:spPr>
          <a:xfrm flipH="1">
            <a:off x="5625251" y="3152220"/>
            <a:ext cx="2240726" cy="0"/>
          </a:xfrm>
          <a:prstGeom prst="straightConnector1">
            <a:avLst/>
          </a:prstGeom>
          <a:ln w="38100">
            <a:solidFill>
              <a:srgbClr val="C000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FCD83502-0C8F-D089-A54C-7EA2BA515442}"/>
              </a:ext>
            </a:extLst>
          </p:cNvPr>
          <p:cNvSpPr txBox="1"/>
          <p:nvPr/>
        </p:nvSpPr>
        <p:spPr>
          <a:xfrm>
            <a:off x="5881311" y="3185493"/>
            <a:ext cx="1828349" cy="369332"/>
          </a:xfrm>
          <a:prstGeom prst="rect">
            <a:avLst/>
          </a:prstGeom>
          <a:noFill/>
        </p:spPr>
        <p:txBody>
          <a:bodyPr wrap="square" rtlCol="0">
            <a:spAutoFit/>
          </a:bodyPr>
          <a:lstStyle/>
          <a:p>
            <a:pPr algn="ctr">
              <a:buClrTx/>
              <a:buFontTx/>
              <a:buNone/>
            </a:pPr>
            <a:r>
              <a:rPr lang="en-US" sz="1800" kern="1200" dirty="0">
                <a:solidFill>
                  <a:srgbClr val="C00000"/>
                </a:solidFill>
                <a:latin typeface="Calibri" panose="020F0502020204030204"/>
                <a:ea typeface="+mn-ea"/>
                <a:cs typeface="+mn-cs"/>
              </a:rPr>
              <a:t>data forwarding</a:t>
            </a:r>
          </a:p>
        </p:txBody>
      </p:sp>
      <p:sp>
        <p:nvSpPr>
          <p:cNvPr id="22" name="TextBox 21">
            <a:extLst>
              <a:ext uri="{FF2B5EF4-FFF2-40B4-BE49-F238E27FC236}">
                <a16:creationId xmlns:a16="http://schemas.microsoft.com/office/drawing/2014/main" id="{D80BBB55-257F-680D-5A77-2CBABBDE56D8}"/>
              </a:ext>
            </a:extLst>
          </p:cNvPr>
          <p:cNvSpPr txBox="1"/>
          <p:nvPr/>
        </p:nvSpPr>
        <p:spPr>
          <a:xfrm>
            <a:off x="208364" y="121999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spTree>
    <p:custDataLst>
      <p:tags r:id="rId1"/>
    </p:custDataLst>
    <p:extLst>
      <p:ext uri="{BB962C8B-B14F-4D97-AF65-F5344CB8AC3E}">
        <p14:creationId xmlns:p14="http://schemas.microsoft.com/office/powerpoint/2010/main" val="156945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6C5E9-5D8E-DCB4-C0BC-9E2CD1A8A3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B104B0-6657-5E1E-8417-ED434A1845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6</a:t>
            </a:fld>
            <a:endParaRPr lang="en">
              <a:latin typeface="+mn-lt"/>
            </a:endParaRPr>
          </a:p>
        </p:txBody>
      </p:sp>
      <p:grpSp>
        <p:nvGrpSpPr>
          <p:cNvPr id="45" name="Group 44">
            <a:extLst>
              <a:ext uri="{FF2B5EF4-FFF2-40B4-BE49-F238E27FC236}">
                <a16:creationId xmlns:a16="http://schemas.microsoft.com/office/drawing/2014/main" id="{83BA8121-7A6B-006A-142C-B604B5C8F96E}"/>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DF1CAEFD-204A-30B0-C0F5-7EF7F8CA8049}"/>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E58E19AA-0779-E076-FA0D-0C05293F7965}"/>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FB9618E7-B1DC-F3FB-31DA-73CAF33A9709}"/>
              </a:ext>
            </a:extLst>
          </p:cNvPr>
          <p:cNvSpPr/>
          <p:nvPr/>
        </p:nvSpPr>
        <p:spPr>
          <a:xfrm>
            <a:off x="349624" y="1290917"/>
            <a:ext cx="3612342" cy="3173507"/>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771869AD-9D18-4E8E-0465-7F5183ACEA82}"/>
              </a:ext>
            </a:extLst>
          </p:cNvPr>
          <p:cNvSpPr txBox="1"/>
          <p:nvPr/>
        </p:nvSpPr>
        <p:spPr>
          <a:xfrm>
            <a:off x="484081" y="2337300"/>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pic>
        <p:nvPicPr>
          <p:cNvPr id="70" name="Picture 69">
            <a:extLst>
              <a:ext uri="{FF2B5EF4-FFF2-40B4-BE49-F238E27FC236}">
                <a16:creationId xmlns:a16="http://schemas.microsoft.com/office/drawing/2014/main" id="{6CF3095D-A8F9-E485-1A5A-C215FCFE8E25}"/>
              </a:ext>
            </a:extLst>
          </p:cNvPr>
          <p:cNvPicPr>
            <a:picLocks noChangeAspect="1"/>
          </p:cNvPicPr>
          <p:nvPr/>
        </p:nvPicPr>
        <p:blipFill>
          <a:blip r:embed="rId5"/>
          <a:stretch>
            <a:fillRect/>
          </a:stretch>
        </p:blipFill>
        <p:spPr>
          <a:xfrm>
            <a:off x="4634108" y="385482"/>
            <a:ext cx="906531" cy="906531"/>
          </a:xfrm>
          <a:prstGeom prst="rect">
            <a:avLst/>
          </a:prstGeom>
        </p:spPr>
      </p:pic>
      <p:pic>
        <p:nvPicPr>
          <p:cNvPr id="71" name="Picture 70">
            <a:extLst>
              <a:ext uri="{FF2B5EF4-FFF2-40B4-BE49-F238E27FC236}">
                <a16:creationId xmlns:a16="http://schemas.microsoft.com/office/drawing/2014/main" id="{EB3AA24D-607B-DD65-F396-93F03DFFFBE1}"/>
              </a:ext>
            </a:extLst>
          </p:cNvPr>
          <p:cNvPicPr>
            <a:picLocks noChangeAspect="1"/>
          </p:cNvPicPr>
          <p:nvPr/>
        </p:nvPicPr>
        <p:blipFill>
          <a:blip r:embed="rId6"/>
          <a:stretch>
            <a:fillRect/>
          </a:stretch>
        </p:blipFill>
        <p:spPr>
          <a:xfrm>
            <a:off x="6329370" y="125505"/>
            <a:ext cx="906532" cy="906532"/>
          </a:xfrm>
          <a:prstGeom prst="rect">
            <a:avLst/>
          </a:prstGeom>
        </p:spPr>
      </p:pic>
      <p:pic>
        <p:nvPicPr>
          <p:cNvPr id="72" name="Picture 71">
            <a:extLst>
              <a:ext uri="{FF2B5EF4-FFF2-40B4-BE49-F238E27FC236}">
                <a16:creationId xmlns:a16="http://schemas.microsoft.com/office/drawing/2014/main" id="{A14D28B0-B77F-6D9D-B5CD-129FF0984EBE}"/>
              </a:ext>
            </a:extLst>
          </p:cNvPr>
          <p:cNvPicPr>
            <a:picLocks noChangeAspect="1"/>
          </p:cNvPicPr>
          <p:nvPr/>
        </p:nvPicPr>
        <p:blipFill>
          <a:blip r:embed="rId7"/>
          <a:stretch>
            <a:fillRect/>
          </a:stretch>
        </p:blipFill>
        <p:spPr>
          <a:xfrm>
            <a:off x="7952434" y="503236"/>
            <a:ext cx="906532" cy="906532"/>
          </a:xfrm>
          <a:prstGeom prst="rect">
            <a:avLst/>
          </a:prstGeom>
        </p:spPr>
      </p:pic>
      <p:pic>
        <p:nvPicPr>
          <p:cNvPr id="74" name="Google Shape;1287;p114">
            <a:extLst>
              <a:ext uri="{FF2B5EF4-FFF2-40B4-BE49-F238E27FC236}">
                <a16:creationId xmlns:a16="http://schemas.microsoft.com/office/drawing/2014/main" id="{EE0CB8F5-1145-C4E9-6967-24C5C2D4735F}"/>
              </a:ext>
            </a:extLst>
          </p:cNvPr>
          <p:cNvPicPr preferRelativeResize="0"/>
          <p:nvPr/>
        </p:nvPicPr>
        <p:blipFill rotWithShape="1">
          <a:blip r:embed="rId8">
            <a:alphaModFix/>
          </a:blip>
          <a:srcRect/>
          <a:stretch/>
        </p:blipFill>
        <p:spPr>
          <a:xfrm>
            <a:off x="6481336" y="1327066"/>
            <a:ext cx="537366" cy="587619"/>
          </a:xfrm>
          <a:prstGeom prst="rect">
            <a:avLst/>
          </a:prstGeom>
          <a:noFill/>
          <a:ln>
            <a:noFill/>
          </a:ln>
        </p:spPr>
      </p:pic>
      <p:pic>
        <p:nvPicPr>
          <p:cNvPr id="76" name="Picture 75">
            <a:extLst>
              <a:ext uri="{FF2B5EF4-FFF2-40B4-BE49-F238E27FC236}">
                <a16:creationId xmlns:a16="http://schemas.microsoft.com/office/drawing/2014/main" id="{9F94F3A3-7511-88D8-9949-C5881BED8AD3}"/>
              </a:ext>
            </a:extLst>
          </p:cNvPr>
          <p:cNvPicPr>
            <a:picLocks noChangeAspect="1"/>
          </p:cNvPicPr>
          <p:nvPr/>
        </p:nvPicPr>
        <p:blipFill>
          <a:blip r:embed="rId9"/>
          <a:stretch>
            <a:fillRect/>
          </a:stretch>
        </p:blipFill>
        <p:spPr>
          <a:xfrm>
            <a:off x="6481336" y="2203848"/>
            <a:ext cx="587619" cy="587619"/>
          </a:xfrm>
          <a:prstGeom prst="rect">
            <a:avLst/>
          </a:prstGeom>
        </p:spPr>
      </p:pic>
      <p:pic>
        <p:nvPicPr>
          <p:cNvPr id="83" name="Picture 82">
            <a:extLst>
              <a:ext uri="{FF2B5EF4-FFF2-40B4-BE49-F238E27FC236}">
                <a16:creationId xmlns:a16="http://schemas.microsoft.com/office/drawing/2014/main" id="{2F932808-08AA-3EA4-5025-1DB5C2D6749A}"/>
              </a:ext>
            </a:extLst>
          </p:cNvPr>
          <p:cNvPicPr>
            <a:picLocks noChangeAspect="1"/>
          </p:cNvPicPr>
          <p:nvPr/>
        </p:nvPicPr>
        <p:blipFill>
          <a:blip r:embed="rId5"/>
          <a:stretch>
            <a:fillRect/>
          </a:stretch>
        </p:blipFill>
        <p:spPr>
          <a:xfrm>
            <a:off x="4634108" y="2944957"/>
            <a:ext cx="906531" cy="906531"/>
          </a:xfrm>
          <a:prstGeom prst="rect">
            <a:avLst/>
          </a:prstGeom>
        </p:spPr>
      </p:pic>
      <p:pic>
        <p:nvPicPr>
          <p:cNvPr id="85" name="Picture 84">
            <a:extLst>
              <a:ext uri="{FF2B5EF4-FFF2-40B4-BE49-F238E27FC236}">
                <a16:creationId xmlns:a16="http://schemas.microsoft.com/office/drawing/2014/main" id="{243F9DC6-9244-385F-EA21-793730820EBF}"/>
              </a:ext>
            </a:extLst>
          </p:cNvPr>
          <p:cNvPicPr>
            <a:picLocks noChangeAspect="1"/>
          </p:cNvPicPr>
          <p:nvPr/>
        </p:nvPicPr>
        <p:blipFill>
          <a:blip r:embed="rId7"/>
          <a:stretch>
            <a:fillRect/>
          </a:stretch>
        </p:blipFill>
        <p:spPr>
          <a:xfrm>
            <a:off x="7997901" y="3068096"/>
            <a:ext cx="906532" cy="906532"/>
          </a:xfrm>
          <a:prstGeom prst="rect">
            <a:avLst/>
          </a:prstGeom>
        </p:spPr>
      </p:pic>
      <p:pic>
        <p:nvPicPr>
          <p:cNvPr id="87" name="Google Shape;1287;p114">
            <a:extLst>
              <a:ext uri="{FF2B5EF4-FFF2-40B4-BE49-F238E27FC236}">
                <a16:creationId xmlns:a16="http://schemas.microsoft.com/office/drawing/2014/main" id="{5DD43FB1-B629-3A9C-5B05-72E4FCBF52F5}"/>
              </a:ext>
            </a:extLst>
          </p:cNvPr>
          <p:cNvPicPr preferRelativeResize="0"/>
          <p:nvPr/>
        </p:nvPicPr>
        <p:blipFill rotWithShape="1">
          <a:blip r:embed="rId8">
            <a:alphaModFix/>
          </a:blip>
          <a:srcRect/>
          <a:stretch/>
        </p:blipFill>
        <p:spPr>
          <a:xfrm>
            <a:off x="6526803" y="3891926"/>
            <a:ext cx="537366" cy="587619"/>
          </a:xfrm>
          <a:prstGeom prst="rect">
            <a:avLst/>
          </a:prstGeom>
          <a:noFill/>
          <a:ln>
            <a:noFill/>
          </a:ln>
        </p:spPr>
      </p:pic>
      <p:cxnSp>
        <p:nvCxnSpPr>
          <p:cNvPr id="95" name="Straight Arrow Connector 94">
            <a:extLst>
              <a:ext uri="{FF2B5EF4-FFF2-40B4-BE49-F238E27FC236}">
                <a16:creationId xmlns:a16="http://schemas.microsoft.com/office/drawing/2014/main" id="{AB1C1AD1-DCCB-F36D-A3A5-F6AFD486FFFE}"/>
              </a:ext>
            </a:extLst>
          </p:cNvPr>
          <p:cNvCxnSpPr>
            <a:cxnSpLocks/>
          </p:cNvCxnSpPr>
          <p:nvPr/>
        </p:nvCxnSpPr>
        <p:spPr>
          <a:xfrm>
            <a:off x="5542470" y="902921"/>
            <a:ext cx="984333" cy="45184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7F6B9900-885E-077F-73A7-41E6A13045FD}"/>
              </a:ext>
            </a:extLst>
          </p:cNvPr>
          <p:cNvCxnSpPr>
            <a:cxnSpLocks/>
          </p:cNvCxnSpPr>
          <p:nvPr/>
        </p:nvCxnSpPr>
        <p:spPr>
          <a:xfrm>
            <a:off x="6745615" y="956502"/>
            <a:ext cx="0" cy="334415"/>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726C3D7B-235D-146C-88EE-20072D53E20C}"/>
              </a:ext>
            </a:extLst>
          </p:cNvPr>
          <p:cNvCxnSpPr>
            <a:cxnSpLocks/>
            <a:stCxn id="83" idx="3"/>
          </p:cNvCxnSpPr>
          <p:nvPr/>
        </p:nvCxnSpPr>
        <p:spPr>
          <a:xfrm>
            <a:off x="5540639" y="3398223"/>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cxnSp>
        <p:nvCxnSpPr>
          <p:cNvPr id="8" name="Straight Arrow Connector 7">
            <a:extLst>
              <a:ext uri="{FF2B5EF4-FFF2-40B4-BE49-F238E27FC236}">
                <a16:creationId xmlns:a16="http://schemas.microsoft.com/office/drawing/2014/main" id="{69C9339A-1B74-4F67-4C35-299ED886AE64}"/>
              </a:ext>
            </a:extLst>
          </p:cNvPr>
          <p:cNvCxnSpPr>
            <a:cxnSpLocks/>
            <a:stCxn id="72" idx="1"/>
          </p:cNvCxnSpPr>
          <p:nvPr/>
        </p:nvCxnSpPr>
        <p:spPr>
          <a:xfrm flipH="1">
            <a:off x="6955366" y="956502"/>
            <a:ext cx="997068" cy="42394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
        <p:nvSpPr>
          <p:cNvPr id="13" name="TextBox 12">
            <a:extLst>
              <a:ext uri="{FF2B5EF4-FFF2-40B4-BE49-F238E27FC236}">
                <a16:creationId xmlns:a16="http://schemas.microsoft.com/office/drawing/2014/main" id="{621FD7D0-0E55-12A4-E58C-5A453ECDEBA6}"/>
              </a:ext>
            </a:extLst>
          </p:cNvPr>
          <p:cNvSpPr txBox="1"/>
          <p:nvPr/>
        </p:nvSpPr>
        <p:spPr>
          <a:xfrm>
            <a:off x="2108631" y="2337300"/>
            <a:ext cx="1761781"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3" name="TextBox 2">
            <a:extLst>
              <a:ext uri="{FF2B5EF4-FFF2-40B4-BE49-F238E27FC236}">
                <a16:creationId xmlns:a16="http://schemas.microsoft.com/office/drawing/2014/main" id="{0EC86D91-B6A1-BC29-A816-7FEB83844042}"/>
              </a:ext>
            </a:extLst>
          </p:cNvPr>
          <p:cNvSpPr txBox="1"/>
          <p:nvPr/>
        </p:nvSpPr>
        <p:spPr>
          <a:xfrm>
            <a:off x="484082" y="2939319"/>
            <a:ext cx="1156460"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Handover</a:t>
            </a:r>
          </a:p>
        </p:txBody>
      </p:sp>
      <p:pic>
        <p:nvPicPr>
          <p:cNvPr id="5" name="Google Shape;1288;p114" descr="A red circle with a white play button&#10;&#10;Description automatically generated">
            <a:extLst>
              <a:ext uri="{FF2B5EF4-FFF2-40B4-BE49-F238E27FC236}">
                <a16:creationId xmlns:a16="http://schemas.microsoft.com/office/drawing/2014/main" id="{1480CEFB-64E3-CF65-E4F3-2FD8EB198129}"/>
              </a:ext>
            </a:extLst>
          </p:cNvPr>
          <p:cNvPicPr preferRelativeResize="0"/>
          <p:nvPr/>
        </p:nvPicPr>
        <p:blipFill rotWithShape="1">
          <a:blip r:embed="rId10">
            <a:alphaModFix/>
          </a:blip>
          <a:srcRect/>
          <a:stretch/>
        </p:blipFill>
        <p:spPr>
          <a:xfrm>
            <a:off x="6590847" y="1473515"/>
            <a:ext cx="309535" cy="309535"/>
          </a:xfrm>
          <a:prstGeom prst="rect">
            <a:avLst/>
          </a:prstGeom>
          <a:noFill/>
          <a:ln>
            <a:noFill/>
          </a:ln>
        </p:spPr>
      </p:pic>
      <p:pic>
        <p:nvPicPr>
          <p:cNvPr id="7" name="Google Shape;1288;p114" descr="A red circle with a white play button&#10;&#10;Description automatically generated">
            <a:extLst>
              <a:ext uri="{FF2B5EF4-FFF2-40B4-BE49-F238E27FC236}">
                <a16:creationId xmlns:a16="http://schemas.microsoft.com/office/drawing/2014/main" id="{14F36C4C-97DE-08F6-5C7A-DE633CC1E798}"/>
              </a:ext>
            </a:extLst>
          </p:cNvPr>
          <p:cNvPicPr preferRelativeResize="0"/>
          <p:nvPr/>
        </p:nvPicPr>
        <p:blipFill rotWithShape="1">
          <a:blip r:embed="rId10">
            <a:alphaModFix/>
          </a:blip>
          <a:srcRect/>
          <a:stretch/>
        </p:blipFill>
        <p:spPr>
          <a:xfrm>
            <a:off x="6645831" y="4030967"/>
            <a:ext cx="309535" cy="309535"/>
          </a:xfrm>
          <a:prstGeom prst="rect">
            <a:avLst/>
          </a:prstGeom>
          <a:noFill/>
          <a:ln>
            <a:noFill/>
          </a:ln>
        </p:spPr>
      </p:pic>
      <p:cxnSp>
        <p:nvCxnSpPr>
          <p:cNvPr id="9" name="Straight Arrow Connector 8">
            <a:extLst>
              <a:ext uri="{FF2B5EF4-FFF2-40B4-BE49-F238E27FC236}">
                <a16:creationId xmlns:a16="http://schemas.microsoft.com/office/drawing/2014/main" id="{A6F6CA81-DAE1-0D59-4954-6B4AD4A01FE0}"/>
              </a:ext>
            </a:extLst>
          </p:cNvPr>
          <p:cNvCxnSpPr>
            <a:cxnSpLocks/>
          </p:cNvCxnSpPr>
          <p:nvPr/>
        </p:nvCxnSpPr>
        <p:spPr>
          <a:xfrm flipH="1">
            <a:off x="7119312" y="3398222"/>
            <a:ext cx="931021" cy="493704"/>
          </a:xfrm>
          <a:prstGeom prst="straightConnector1">
            <a:avLst/>
          </a:prstGeom>
          <a:noFill/>
          <a:ln w="57150" cap="flat" cmpd="sng" algn="ctr">
            <a:solidFill>
              <a:srgbClr val="AEAEAE"/>
            </a:solidFill>
            <a:prstDash val="solid"/>
            <a:miter lim="800000"/>
            <a:headEnd type="triangle" w="med" len="med"/>
            <a:tailEnd type="triangle" w="med" len="med"/>
          </a:ln>
          <a:effectLst/>
        </p:spPr>
      </p:cxnSp>
      <p:cxnSp>
        <p:nvCxnSpPr>
          <p:cNvPr id="15" name="Straight Arrow Connector 14">
            <a:extLst>
              <a:ext uri="{FF2B5EF4-FFF2-40B4-BE49-F238E27FC236}">
                <a16:creationId xmlns:a16="http://schemas.microsoft.com/office/drawing/2014/main" id="{B98EC244-5495-0BF9-9FC6-5560009CCF0B}"/>
              </a:ext>
            </a:extLst>
          </p:cNvPr>
          <p:cNvCxnSpPr>
            <a:cxnSpLocks/>
          </p:cNvCxnSpPr>
          <p:nvPr/>
        </p:nvCxnSpPr>
        <p:spPr>
          <a:xfrm flipH="1">
            <a:off x="5625251" y="3152220"/>
            <a:ext cx="2240726" cy="0"/>
          </a:xfrm>
          <a:prstGeom prst="straightConnector1">
            <a:avLst/>
          </a:prstGeom>
          <a:ln w="38100">
            <a:solidFill>
              <a:srgbClr val="C0000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D08CCD05-B55C-8151-C520-E6369127E7B3}"/>
              </a:ext>
            </a:extLst>
          </p:cNvPr>
          <p:cNvSpPr txBox="1"/>
          <p:nvPr/>
        </p:nvSpPr>
        <p:spPr>
          <a:xfrm>
            <a:off x="5881311" y="3185493"/>
            <a:ext cx="1828349" cy="369332"/>
          </a:xfrm>
          <a:prstGeom prst="rect">
            <a:avLst/>
          </a:prstGeom>
          <a:noFill/>
        </p:spPr>
        <p:txBody>
          <a:bodyPr wrap="square" rtlCol="0">
            <a:spAutoFit/>
          </a:bodyPr>
          <a:lstStyle/>
          <a:p>
            <a:pPr algn="ctr">
              <a:buClrTx/>
              <a:buFontTx/>
              <a:buNone/>
            </a:pPr>
            <a:r>
              <a:rPr lang="en-US" sz="1800" kern="1200" dirty="0">
                <a:solidFill>
                  <a:srgbClr val="C00000"/>
                </a:solidFill>
                <a:latin typeface="Calibri" panose="020F0502020204030204"/>
                <a:ea typeface="+mn-ea"/>
                <a:cs typeface="+mn-cs"/>
              </a:rPr>
              <a:t>data forwarding</a:t>
            </a:r>
          </a:p>
        </p:txBody>
      </p:sp>
      <p:sp>
        <p:nvSpPr>
          <p:cNvPr id="20" name="TextBox 19">
            <a:extLst>
              <a:ext uri="{FF2B5EF4-FFF2-40B4-BE49-F238E27FC236}">
                <a16:creationId xmlns:a16="http://schemas.microsoft.com/office/drawing/2014/main" id="{E6ED4118-2670-8FA2-1813-B800E5572588}"/>
              </a:ext>
            </a:extLst>
          </p:cNvPr>
          <p:cNvSpPr txBox="1"/>
          <p:nvPr/>
        </p:nvSpPr>
        <p:spPr>
          <a:xfrm>
            <a:off x="1981213" y="2939318"/>
            <a:ext cx="1889199"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Load Balancing</a:t>
            </a:r>
          </a:p>
        </p:txBody>
      </p:sp>
      <p:sp>
        <p:nvSpPr>
          <p:cNvPr id="11" name="TextBox 10">
            <a:extLst>
              <a:ext uri="{FF2B5EF4-FFF2-40B4-BE49-F238E27FC236}">
                <a16:creationId xmlns:a16="http://schemas.microsoft.com/office/drawing/2014/main" id="{CBBA7203-F526-7BCC-F783-88FECFF41DD6}"/>
              </a:ext>
            </a:extLst>
          </p:cNvPr>
          <p:cNvSpPr txBox="1"/>
          <p:nvPr/>
        </p:nvSpPr>
        <p:spPr>
          <a:xfrm>
            <a:off x="208364" y="121999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spTree>
    <p:custDataLst>
      <p:tags r:id="rId1"/>
    </p:custDataLst>
    <p:extLst>
      <p:ext uri="{BB962C8B-B14F-4D97-AF65-F5344CB8AC3E}">
        <p14:creationId xmlns:p14="http://schemas.microsoft.com/office/powerpoint/2010/main" val="4430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BF67A-B3DD-B079-6C6C-63379ABEC5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09612E-9203-6A93-2600-DD38CC244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7</a:t>
            </a:fld>
            <a:endParaRPr lang="en">
              <a:latin typeface="+mn-lt"/>
            </a:endParaRPr>
          </a:p>
        </p:txBody>
      </p:sp>
      <p:grpSp>
        <p:nvGrpSpPr>
          <p:cNvPr id="45" name="Group 44">
            <a:extLst>
              <a:ext uri="{FF2B5EF4-FFF2-40B4-BE49-F238E27FC236}">
                <a16:creationId xmlns:a16="http://schemas.microsoft.com/office/drawing/2014/main" id="{899FA54C-7710-0F44-4398-A3EB4F197410}"/>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DCF3F984-D4E4-3133-69D9-6C01235C2256}"/>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DC2178A9-6B7A-38B4-E02A-6628AF2AE82B}"/>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DB8DE139-53E9-7304-A8DD-B9999A3C39EF}"/>
              </a:ext>
            </a:extLst>
          </p:cNvPr>
          <p:cNvSpPr/>
          <p:nvPr/>
        </p:nvSpPr>
        <p:spPr>
          <a:xfrm>
            <a:off x="349624" y="1290917"/>
            <a:ext cx="3612342" cy="3173507"/>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163FD47E-83BB-D153-10CF-5C9D4C91694C}"/>
              </a:ext>
            </a:extLst>
          </p:cNvPr>
          <p:cNvSpPr txBox="1"/>
          <p:nvPr/>
        </p:nvSpPr>
        <p:spPr>
          <a:xfrm>
            <a:off x="484081" y="2337300"/>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pic>
        <p:nvPicPr>
          <p:cNvPr id="70" name="Picture 69">
            <a:extLst>
              <a:ext uri="{FF2B5EF4-FFF2-40B4-BE49-F238E27FC236}">
                <a16:creationId xmlns:a16="http://schemas.microsoft.com/office/drawing/2014/main" id="{D5464696-404A-DA1E-629F-D3F3574260B8}"/>
              </a:ext>
            </a:extLst>
          </p:cNvPr>
          <p:cNvPicPr>
            <a:picLocks noChangeAspect="1"/>
          </p:cNvPicPr>
          <p:nvPr/>
        </p:nvPicPr>
        <p:blipFill>
          <a:blip r:embed="rId5"/>
          <a:stretch>
            <a:fillRect/>
          </a:stretch>
        </p:blipFill>
        <p:spPr>
          <a:xfrm>
            <a:off x="4634108" y="385482"/>
            <a:ext cx="906531" cy="906531"/>
          </a:xfrm>
          <a:prstGeom prst="rect">
            <a:avLst/>
          </a:prstGeom>
        </p:spPr>
      </p:pic>
      <p:pic>
        <p:nvPicPr>
          <p:cNvPr id="71" name="Picture 70">
            <a:extLst>
              <a:ext uri="{FF2B5EF4-FFF2-40B4-BE49-F238E27FC236}">
                <a16:creationId xmlns:a16="http://schemas.microsoft.com/office/drawing/2014/main" id="{9B85ADED-99EE-DF4F-8163-32538FB7270C}"/>
              </a:ext>
            </a:extLst>
          </p:cNvPr>
          <p:cNvPicPr>
            <a:picLocks noChangeAspect="1"/>
          </p:cNvPicPr>
          <p:nvPr/>
        </p:nvPicPr>
        <p:blipFill>
          <a:blip r:embed="rId6"/>
          <a:stretch>
            <a:fillRect/>
          </a:stretch>
        </p:blipFill>
        <p:spPr>
          <a:xfrm>
            <a:off x="6329370" y="125505"/>
            <a:ext cx="906532" cy="906532"/>
          </a:xfrm>
          <a:prstGeom prst="rect">
            <a:avLst/>
          </a:prstGeom>
        </p:spPr>
      </p:pic>
      <p:pic>
        <p:nvPicPr>
          <p:cNvPr id="72" name="Picture 71">
            <a:extLst>
              <a:ext uri="{FF2B5EF4-FFF2-40B4-BE49-F238E27FC236}">
                <a16:creationId xmlns:a16="http://schemas.microsoft.com/office/drawing/2014/main" id="{D13D08C2-C442-417B-CD3E-01E7AB075553}"/>
              </a:ext>
            </a:extLst>
          </p:cNvPr>
          <p:cNvPicPr>
            <a:picLocks noChangeAspect="1"/>
          </p:cNvPicPr>
          <p:nvPr/>
        </p:nvPicPr>
        <p:blipFill>
          <a:blip r:embed="rId7"/>
          <a:stretch>
            <a:fillRect/>
          </a:stretch>
        </p:blipFill>
        <p:spPr>
          <a:xfrm>
            <a:off x="7952434" y="503236"/>
            <a:ext cx="906532" cy="906532"/>
          </a:xfrm>
          <a:prstGeom prst="rect">
            <a:avLst/>
          </a:prstGeom>
        </p:spPr>
      </p:pic>
      <p:pic>
        <p:nvPicPr>
          <p:cNvPr id="74" name="Google Shape;1287;p114">
            <a:extLst>
              <a:ext uri="{FF2B5EF4-FFF2-40B4-BE49-F238E27FC236}">
                <a16:creationId xmlns:a16="http://schemas.microsoft.com/office/drawing/2014/main" id="{DD0FABD1-221B-9544-EDBC-73A2A8BD0F1D}"/>
              </a:ext>
            </a:extLst>
          </p:cNvPr>
          <p:cNvPicPr preferRelativeResize="0"/>
          <p:nvPr/>
        </p:nvPicPr>
        <p:blipFill rotWithShape="1">
          <a:blip r:embed="rId8">
            <a:alphaModFix/>
          </a:blip>
          <a:srcRect/>
          <a:stretch/>
        </p:blipFill>
        <p:spPr>
          <a:xfrm>
            <a:off x="6481336" y="1327066"/>
            <a:ext cx="537366" cy="587619"/>
          </a:xfrm>
          <a:prstGeom prst="rect">
            <a:avLst/>
          </a:prstGeom>
          <a:noFill/>
          <a:ln>
            <a:noFill/>
          </a:ln>
        </p:spPr>
      </p:pic>
      <p:pic>
        <p:nvPicPr>
          <p:cNvPr id="76" name="Picture 75">
            <a:extLst>
              <a:ext uri="{FF2B5EF4-FFF2-40B4-BE49-F238E27FC236}">
                <a16:creationId xmlns:a16="http://schemas.microsoft.com/office/drawing/2014/main" id="{3B210971-532E-936F-1BD8-C3667E59CD7A}"/>
              </a:ext>
            </a:extLst>
          </p:cNvPr>
          <p:cNvPicPr>
            <a:picLocks noChangeAspect="1"/>
          </p:cNvPicPr>
          <p:nvPr/>
        </p:nvPicPr>
        <p:blipFill>
          <a:blip r:embed="rId9"/>
          <a:stretch>
            <a:fillRect/>
          </a:stretch>
        </p:blipFill>
        <p:spPr>
          <a:xfrm>
            <a:off x="6481336" y="2203848"/>
            <a:ext cx="587619" cy="587619"/>
          </a:xfrm>
          <a:prstGeom prst="rect">
            <a:avLst/>
          </a:prstGeom>
        </p:spPr>
      </p:pic>
      <p:pic>
        <p:nvPicPr>
          <p:cNvPr id="83" name="Picture 82">
            <a:extLst>
              <a:ext uri="{FF2B5EF4-FFF2-40B4-BE49-F238E27FC236}">
                <a16:creationId xmlns:a16="http://schemas.microsoft.com/office/drawing/2014/main" id="{7ABFE209-C157-9C3E-AC20-09C6BD3CD25B}"/>
              </a:ext>
            </a:extLst>
          </p:cNvPr>
          <p:cNvPicPr>
            <a:picLocks noChangeAspect="1"/>
          </p:cNvPicPr>
          <p:nvPr/>
        </p:nvPicPr>
        <p:blipFill>
          <a:blip r:embed="rId5"/>
          <a:stretch>
            <a:fillRect/>
          </a:stretch>
        </p:blipFill>
        <p:spPr>
          <a:xfrm>
            <a:off x="4634108" y="2944957"/>
            <a:ext cx="906531" cy="906531"/>
          </a:xfrm>
          <a:prstGeom prst="rect">
            <a:avLst/>
          </a:prstGeom>
        </p:spPr>
      </p:pic>
      <p:pic>
        <p:nvPicPr>
          <p:cNvPr id="85" name="Picture 84">
            <a:extLst>
              <a:ext uri="{FF2B5EF4-FFF2-40B4-BE49-F238E27FC236}">
                <a16:creationId xmlns:a16="http://schemas.microsoft.com/office/drawing/2014/main" id="{325B0909-6F16-C628-FD06-AC8EB554504F}"/>
              </a:ext>
            </a:extLst>
          </p:cNvPr>
          <p:cNvPicPr>
            <a:picLocks noChangeAspect="1"/>
          </p:cNvPicPr>
          <p:nvPr/>
        </p:nvPicPr>
        <p:blipFill>
          <a:blip r:embed="rId7"/>
          <a:stretch>
            <a:fillRect/>
          </a:stretch>
        </p:blipFill>
        <p:spPr>
          <a:xfrm>
            <a:off x="7997901" y="3068096"/>
            <a:ext cx="906532" cy="906532"/>
          </a:xfrm>
          <a:prstGeom prst="rect">
            <a:avLst/>
          </a:prstGeom>
        </p:spPr>
      </p:pic>
      <p:pic>
        <p:nvPicPr>
          <p:cNvPr id="87" name="Google Shape;1287;p114">
            <a:extLst>
              <a:ext uri="{FF2B5EF4-FFF2-40B4-BE49-F238E27FC236}">
                <a16:creationId xmlns:a16="http://schemas.microsoft.com/office/drawing/2014/main" id="{51694EAF-DCA4-E3C5-6E5A-EEE6C5FF9452}"/>
              </a:ext>
            </a:extLst>
          </p:cNvPr>
          <p:cNvPicPr preferRelativeResize="0"/>
          <p:nvPr/>
        </p:nvPicPr>
        <p:blipFill rotWithShape="1">
          <a:blip r:embed="rId8">
            <a:alphaModFix/>
          </a:blip>
          <a:srcRect/>
          <a:stretch/>
        </p:blipFill>
        <p:spPr>
          <a:xfrm>
            <a:off x="6526803" y="3891926"/>
            <a:ext cx="537366" cy="587619"/>
          </a:xfrm>
          <a:prstGeom prst="rect">
            <a:avLst/>
          </a:prstGeom>
          <a:noFill/>
          <a:ln>
            <a:noFill/>
          </a:ln>
        </p:spPr>
      </p:pic>
      <p:cxnSp>
        <p:nvCxnSpPr>
          <p:cNvPr id="95" name="Straight Arrow Connector 94">
            <a:extLst>
              <a:ext uri="{FF2B5EF4-FFF2-40B4-BE49-F238E27FC236}">
                <a16:creationId xmlns:a16="http://schemas.microsoft.com/office/drawing/2014/main" id="{42B4138C-0FF2-D41E-D35E-B37CB3CEAD87}"/>
              </a:ext>
            </a:extLst>
          </p:cNvPr>
          <p:cNvCxnSpPr>
            <a:cxnSpLocks/>
          </p:cNvCxnSpPr>
          <p:nvPr/>
        </p:nvCxnSpPr>
        <p:spPr>
          <a:xfrm>
            <a:off x="5542470" y="902921"/>
            <a:ext cx="984333" cy="451844"/>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F958FE60-4B78-66F1-80C9-56B079B32063}"/>
              </a:ext>
            </a:extLst>
          </p:cNvPr>
          <p:cNvCxnSpPr>
            <a:cxnSpLocks/>
          </p:cNvCxnSpPr>
          <p:nvPr/>
        </p:nvCxnSpPr>
        <p:spPr>
          <a:xfrm>
            <a:off x="6745615" y="956502"/>
            <a:ext cx="0" cy="334415"/>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A8999C39-77D3-4F9F-A770-A7675CB8F915}"/>
              </a:ext>
            </a:extLst>
          </p:cNvPr>
          <p:cNvCxnSpPr>
            <a:cxnSpLocks/>
            <a:stCxn id="83" idx="3"/>
          </p:cNvCxnSpPr>
          <p:nvPr/>
        </p:nvCxnSpPr>
        <p:spPr>
          <a:xfrm>
            <a:off x="5540639" y="3398223"/>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cxnSp>
        <p:nvCxnSpPr>
          <p:cNvPr id="8" name="Straight Arrow Connector 7">
            <a:extLst>
              <a:ext uri="{FF2B5EF4-FFF2-40B4-BE49-F238E27FC236}">
                <a16:creationId xmlns:a16="http://schemas.microsoft.com/office/drawing/2014/main" id="{8037A0F5-85FA-21C0-97F3-C791CF9BADA7}"/>
              </a:ext>
            </a:extLst>
          </p:cNvPr>
          <p:cNvCxnSpPr>
            <a:cxnSpLocks/>
            <a:stCxn id="72" idx="1"/>
          </p:cNvCxnSpPr>
          <p:nvPr/>
        </p:nvCxnSpPr>
        <p:spPr>
          <a:xfrm flipH="1">
            <a:off x="6955366" y="956502"/>
            <a:ext cx="997068" cy="42394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
        <p:nvSpPr>
          <p:cNvPr id="13" name="TextBox 12">
            <a:extLst>
              <a:ext uri="{FF2B5EF4-FFF2-40B4-BE49-F238E27FC236}">
                <a16:creationId xmlns:a16="http://schemas.microsoft.com/office/drawing/2014/main" id="{A162BBDF-B971-0DBD-9323-246962FE8889}"/>
              </a:ext>
            </a:extLst>
          </p:cNvPr>
          <p:cNvSpPr txBox="1"/>
          <p:nvPr/>
        </p:nvSpPr>
        <p:spPr>
          <a:xfrm>
            <a:off x="2108631" y="2337300"/>
            <a:ext cx="1761781"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3" name="TextBox 2">
            <a:extLst>
              <a:ext uri="{FF2B5EF4-FFF2-40B4-BE49-F238E27FC236}">
                <a16:creationId xmlns:a16="http://schemas.microsoft.com/office/drawing/2014/main" id="{6EA067BD-42A1-6311-C71D-0760BC4FCB0B}"/>
              </a:ext>
            </a:extLst>
          </p:cNvPr>
          <p:cNvSpPr txBox="1"/>
          <p:nvPr/>
        </p:nvSpPr>
        <p:spPr>
          <a:xfrm>
            <a:off x="484082" y="2939319"/>
            <a:ext cx="1156460"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Handover</a:t>
            </a:r>
          </a:p>
        </p:txBody>
      </p:sp>
      <p:pic>
        <p:nvPicPr>
          <p:cNvPr id="5" name="Google Shape;1288;p114" descr="A red circle with a white play button&#10;&#10;Description automatically generated">
            <a:extLst>
              <a:ext uri="{FF2B5EF4-FFF2-40B4-BE49-F238E27FC236}">
                <a16:creationId xmlns:a16="http://schemas.microsoft.com/office/drawing/2014/main" id="{43431F88-9E24-B0C7-FEE9-D56AE37DC85F}"/>
              </a:ext>
            </a:extLst>
          </p:cNvPr>
          <p:cNvPicPr preferRelativeResize="0"/>
          <p:nvPr/>
        </p:nvPicPr>
        <p:blipFill rotWithShape="1">
          <a:blip r:embed="rId10">
            <a:alphaModFix/>
          </a:blip>
          <a:srcRect/>
          <a:stretch/>
        </p:blipFill>
        <p:spPr>
          <a:xfrm>
            <a:off x="6590847" y="1473515"/>
            <a:ext cx="309535" cy="309535"/>
          </a:xfrm>
          <a:prstGeom prst="rect">
            <a:avLst/>
          </a:prstGeom>
          <a:noFill/>
          <a:ln>
            <a:noFill/>
          </a:ln>
        </p:spPr>
      </p:pic>
      <p:pic>
        <p:nvPicPr>
          <p:cNvPr id="7" name="Google Shape;1288;p114" descr="A red circle with a white play button&#10;&#10;Description automatically generated">
            <a:extLst>
              <a:ext uri="{FF2B5EF4-FFF2-40B4-BE49-F238E27FC236}">
                <a16:creationId xmlns:a16="http://schemas.microsoft.com/office/drawing/2014/main" id="{22E59030-5FBA-1317-5CE5-E0CBAF2A958A}"/>
              </a:ext>
            </a:extLst>
          </p:cNvPr>
          <p:cNvPicPr preferRelativeResize="0"/>
          <p:nvPr/>
        </p:nvPicPr>
        <p:blipFill rotWithShape="1">
          <a:blip r:embed="rId10">
            <a:alphaModFix/>
          </a:blip>
          <a:srcRect/>
          <a:stretch/>
        </p:blipFill>
        <p:spPr>
          <a:xfrm>
            <a:off x="6645831" y="4030967"/>
            <a:ext cx="309535" cy="309535"/>
          </a:xfrm>
          <a:prstGeom prst="rect">
            <a:avLst/>
          </a:prstGeom>
          <a:noFill/>
          <a:ln>
            <a:noFill/>
          </a:ln>
        </p:spPr>
      </p:pic>
      <p:cxnSp>
        <p:nvCxnSpPr>
          <p:cNvPr id="9" name="Straight Arrow Connector 8">
            <a:extLst>
              <a:ext uri="{FF2B5EF4-FFF2-40B4-BE49-F238E27FC236}">
                <a16:creationId xmlns:a16="http://schemas.microsoft.com/office/drawing/2014/main" id="{E6D02780-DDDA-1737-647F-DDDBD14E2CFE}"/>
              </a:ext>
            </a:extLst>
          </p:cNvPr>
          <p:cNvCxnSpPr>
            <a:cxnSpLocks/>
          </p:cNvCxnSpPr>
          <p:nvPr/>
        </p:nvCxnSpPr>
        <p:spPr>
          <a:xfrm flipH="1">
            <a:off x="7119312" y="3398222"/>
            <a:ext cx="931021" cy="493704"/>
          </a:xfrm>
          <a:prstGeom prst="straightConnector1">
            <a:avLst/>
          </a:prstGeom>
          <a:noFill/>
          <a:ln w="57150" cap="flat" cmpd="sng" algn="ctr">
            <a:solidFill>
              <a:schemeClr val="tx1"/>
            </a:solidFill>
            <a:prstDash val="solid"/>
            <a:miter lim="800000"/>
            <a:headEnd type="triangle" w="med" len="med"/>
            <a:tailEnd type="triangle" w="med" len="med"/>
          </a:ln>
          <a:effectLst/>
        </p:spPr>
      </p:cxnSp>
      <p:sp>
        <p:nvSpPr>
          <p:cNvPr id="20" name="TextBox 19">
            <a:extLst>
              <a:ext uri="{FF2B5EF4-FFF2-40B4-BE49-F238E27FC236}">
                <a16:creationId xmlns:a16="http://schemas.microsoft.com/office/drawing/2014/main" id="{52E917FA-A801-7555-1271-31568A4FC93E}"/>
              </a:ext>
            </a:extLst>
          </p:cNvPr>
          <p:cNvSpPr txBox="1"/>
          <p:nvPr/>
        </p:nvSpPr>
        <p:spPr>
          <a:xfrm>
            <a:off x="1981213" y="2939318"/>
            <a:ext cx="1889199"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Load Balancing</a:t>
            </a:r>
          </a:p>
        </p:txBody>
      </p:sp>
      <p:sp>
        <p:nvSpPr>
          <p:cNvPr id="6" name="TextBox 5">
            <a:extLst>
              <a:ext uri="{FF2B5EF4-FFF2-40B4-BE49-F238E27FC236}">
                <a16:creationId xmlns:a16="http://schemas.microsoft.com/office/drawing/2014/main" id="{8C680A2F-62BB-D2DD-53FD-1728DF7EDA9F}"/>
              </a:ext>
            </a:extLst>
          </p:cNvPr>
          <p:cNvSpPr txBox="1"/>
          <p:nvPr/>
        </p:nvSpPr>
        <p:spPr>
          <a:xfrm>
            <a:off x="208364" y="121999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sp>
        <p:nvSpPr>
          <p:cNvPr id="10" name="TextBox 9">
            <a:extLst>
              <a:ext uri="{FF2B5EF4-FFF2-40B4-BE49-F238E27FC236}">
                <a16:creationId xmlns:a16="http://schemas.microsoft.com/office/drawing/2014/main" id="{C5FDE9CE-2B91-72E1-D843-52D435871F74}"/>
              </a:ext>
            </a:extLst>
          </p:cNvPr>
          <p:cNvSpPr txBox="1"/>
          <p:nvPr/>
        </p:nvSpPr>
        <p:spPr>
          <a:xfrm>
            <a:off x="478944" y="3541336"/>
            <a:ext cx="2514382"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Carrier Aggregation (CA)</a:t>
            </a:r>
          </a:p>
        </p:txBody>
      </p:sp>
    </p:spTree>
    <p:custDataLst>
      <p:tags r:id="rId1"/>
    </p:custDataLst>
    <p:extLst>
      <p:ext uri="{BB962C8B-B14F-4D97-AF65-F5344CB8AC3E}">
        <p14:creationId xmlns:p14="http://schemas.microsoft.com/office/powerpoint/2010/main" val="120254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A4595-D1CE-EBB8-DBDE-8FBA1E245E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34B50-518D-6712-8D54-98112BE31A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8</a:t>
            </a:fld>
            <a:endParaRPr lang="en">
              <a:latin typeface="+mn-lt"/>
            </a:endParaRPr>
          </a:p>
        </p:txBody>
      </p:sp>
      <p:grpSp>
        <p:nvGrpSpPr>
          <p:cNvPr id="45" name="Group 44">
            <a:extLst>
              <a:ext uri="{FF2B5EF4-FFF2-40B4-BE49-F238E27FC236}">
                <a16:creationId xmlns:a16="http://schemas.microsoft.com/office/drawing/2014/main" id="{09A88380-122B-0479-C3CB-5B6A5F2AC108}"/>
              </a:ext>
            </a:extLst>
          </p:cNvPr>
          <p:cNvGrpSpPr/>
          <p:nvPr/>
        </p:nvGrpSpPr>
        <p:grpSpPr>
          <a:xfrm>
            <a:off x="197658" y="125505"/>
            <a:ext cx="3719918" cy="830997"/>
            <a:chOff x="197658" y="125505"/>
            <a:chExt cx="3719918" cy="830997"/>
          </a:xfrm>
        </p:grpSpPr>
        <p:sp>
          <p:nvSpPr>
            <p:cNvPr id="37" name="TextBox 36">
              <a:extLst>
                <a:ext uri="{FF2B5EF4-FFF2-40B4-BE49-F238E27FC236}">
                  <a16:creationId xmlns:a16="http://schemas.microsoft.com/office/drawing/2014/main" id="{32AD7829-F214-983F-0E2C-E5216052EC3A}"/>
                </a:ext>
              </a:extLst>
            </p:cNvPr>
            <p:cNvSpPr txBox="1"/>
            <p:nvPr/>
          </p:nvSpPr>
          <p:spPr>
            <a:xfrm>
              <a:off x="197658" y="125505"/>
              <a:ext cx="3612342" cy="830997"/>
            </a:xfrm>
            <a:prstGeom prst="rect">
              <a:avLst/>
            </a:prstGeom>
            <a:noFill/>
          </p:spPr>
          <p:txBody>
            <a:bodyPr wrap="square" rtlCol="0">
              <a:spAutoFit/>
            </a:bodyPr>
            <a:lstStyle/>
            <a:p>
              <a:pPr algn="ctr">
                <a:buClrTx/>
                <a:buFontTx/>
                <a:buNone/>
              </a:pPr>
              <a:r>
                <a:rPr lang="en-US" sz="2400" b="1" u="sng" kern="1200" dirty="0">
                  <a:solidFill>
                    <a:srgbClr val="C00000"/>
                  </a:solidFill>
                  <a:latin typeface="+mn-lt"/>
                  <a:ea typeface="+mn-ea"/>
                  <a:cs typeface="+mn-cs"/>
                </a:rPr>
                <a:t>which cell/s should be selected to serve a user</a:t>
              </a:r>
            </a:p>
          </p:txBody>
        </p:sp>
        <p:pic>
          <p:nvPicPr>
            <p:cNvPr id="44" name="Picture 43">
              <a:extLst>
                <a:ext uri="{FF2B5EF4-FFF2-40B4-BE49-F238E27FC236}">
                  <a16:creationId xmlns:a16="http://schemas.microsoft.com/office/drawing/2014/main" id="{9D80C726-508E-0477-CD14-0711780C6B68}"/>
                </a:ext>
              </a:extLst>
            </p:cNvPr>
            <p:cNvPicPr>
              <a:picLocks noChangeAspect="1"/>
            </p:cNvPicPr>
            <p:nvPr/>
          </p:nvPicPr>
          <p:blipFill>
            <a:blip r:embed="rId4"/>
            <a:srcRect l="20772" r="20956"/>
            <a:stretch>
              <a:fillRect/>
            </a:stretch>
          </p:blipFill>
          <p:spPr>
            <a:xfrm>
              <a:off x="3515987" y="196422"/>
              <a:ext cx="401589" cy="689162"/>
            </a:xfrm>
            <a:prstGeom prst="rect">
              <a:avLst/>
            </a:prstGeom>
          </p:spPr>
        </p:pic>
      </p:grpSp>
      <p:sp>
        <p:nvSpPr>
          <p:cNvPr id="49" name="Rectangle: Rounded Corners 48">
            <a:extLst>
              <a:ext uri="{FF2B5EF4-FFF2-40B4-BE49-F238E27FC236}">
                <a16:creationId xmlns:a16="http://schemas.microsoft.com/office/drawing/2014/main" id="{04B7F2F4-7ECA-04C7-D4A1-F518978A4999}"/>
              </a:ext>
            </a:extLst>
          </p:cNvPr>
          <p:cNvSpPr/>
          <p:nvPr/>
        </p:nvSpPr>
        <p:spPr>
          <a:xfrm>
            <a:off x="336408" y="1164372"/>
            <a:ext cx="3612342" cy="3315173"/>
          </a:xfrm>
          <a:prstGeom prst="roundRect">
            <a:avLst>
              <a:gd name="adj" fmla="val 3676"/>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TextBox 49">
            <a:extLst>
              <a:ext uri="{FF2B5EF4-FFF2-40B4-BE49-F238E27FC236}">
                <a16:creationId xmlns:a16="http://schemas.microsoft.com/office/drawing/2014/main" id="{DDC49E76-81CC-C6F1-566F-993020986A6D}"/>
              </a:ext>
            </a:extLst>
          </p:cNvPr>
          <p:cNvSpPr txBox="1"/>
          <p:nvPr/>
        </p:nvSpPr>
        <p:spPr>
          <a:xfrm>
            <a:off x="470865" y="2210755"/>
            <a:ext cx="1490093"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Selection</a:t>
            </a:r>
          </a:p>
        </p:txBody>
      </p:sp>
      <p:pic>
        <p:nvPicPr>
          <p:cNvPr id="72" name="Picture 71">
            <a:extLst>
              <a:ext uri="{FF2B5EF4-FFF2-40B4-BE49-F238E27FC236}">
                <a16:creationId xmlns:a16="http://schemas.microsoft.com/office/drawing/2014/main" id="{2342BC07-99A2-B142-3358-89F1F2884656}"/>
              </a:ext>
            </a:extLst>
          </p:cNvPr>
          <p:cNvPicPr>
            <a:picLocks noChangeAspect="1"/>
          </p:cNvPicPr>
          <p:nvPr/>
        </p:nvPicPr>
        <p:blipFill>
          <a:blip r:embed="rId5"/>
          <a:stretch>
            <a:fillRect/>
          </a:stretch>
        </p:blipFill>
        <p:spPr>
          <a:xfrm>
            <a:off x="7952434" y="323018"/>
            <a:ext cx="906532" cy="906532"/>
          </a:xfrm>
          <a:prstGeom prst="rect">
            <a:avLst/>
          </a:prstGeom>
        </p:spPr>
      </p:pic>
      <p:pic>
        <p:nvPicPr>
          <p:cNvPr id="74" name="Google Shape;1287;p114">
            <a:extLst>
              <a:ext uri="{FF2B5EF4-FFF2-40B4-BE49-F238E27FC236}">
                <a16:creationId xmlns:a16="http://schemas.microsoft.com/office/drawing/2014/main" id="{2B79EF58-C23C-18EA-F1B8-B46D9FBA067D}"/>
              </a:ext>
            </a:extLst>
          </p:cNvPr>
          <p:cNvPicPr preferRelativeResize="0"/>
          <p:nvPr/>
        </p:nvPicPr>
        <p:blipFill rotWithShape="1">
          <a:blip r:embed="rId6">
            <a:alphaModFix/>
          </a:blip>
          <a:srcRect/>
          <a:stretch/>
        </p:blipFill>
        <p:spPr>
          <a:xfrm>
            <a:off x="6481336" y="1146848"/>
            <a:ext cx="537366" cy="587619"/>
          </a:xfrm>
          <a:prstGeom prst="rect">
            <a:avLst/>
          </a:prstGeom>
          <a:noFill/>
          <a:ln>
            <a:noFill/>
          </a:ln>
        </p:spPr>
      </p:pic>
      <p:pic>
        <p:nvPicPr>
          <p:cNvPr id="76" name="Picture 75">
            <a:extLst>
              <a:ext uri="{FF2B5EF4-FFF2-40B4-BE49-F238E27FC236}">
                <a16:creationId xmlns:a16="http://schemas.microsoft.com/office/drawing/2014/main" id="{69C8EDAD-6FD2-88C5-F21B-D0A84E187F05}"/>
              </a:ext>
            </a:extLst>
          </p:cNvPr>
          <p:cNvPicPr>
            <a:picLocks noChangeAspect="1"/>
          </p:cNvPicPr>
          <p:nvPr/>
        </p:nvPicPr>
        <p:blipFill>
          <a:blip r:embed="rId7"/>
          <a:stretch>
            <a:fillRect/>
          </a:stretch>
        </p:blipFill>
        <p:spPr>
          <a:xfrm>
            <a:off x="6476550" y="1934360"/>
            <a:ext cx="587619" cy="587619"/>
          </a:xfrm>
          <a:prstGeom prst="rect">
            <a:avLst/>
          </a:prstGeom>
        </p:spPr>
      </p:pic>
      <p:pic>
        <p:nvPicPr>
          <p:cNvPr id="85" name="Picture 84">
            <a:extLst>
              <a:ext uri="{FF2B5EF4-FFF2-40B4-BE49-F238E27FC236}">
                <a16:creationId xmlns:a16="http://schemas.microsoft.com/office/drawing/2014/main" id="{C02D14E9-361A-F74B-2D4F-EA3F31719DE4}"/>
              </a:ext>
            </a:extLst>
          </p:cNvPr>
          <p:cNvPicPr>
            <a:picLocks noChangeAspect="1"/>
          </p:cNvPicPr>
          <p:nvPr/>
        </p:nvPicPr>
        <p:blipFill>
          <a:blip r:embed="rId5"/>
          <a:stretch>
            <a:fillRect/>
          </a:stretch>
        </p:blipFill>
        <p:spPr>
          <a:xfrm>
            <a:off x="7997901" y="3068096"/>
            <a:ext cx="906532" cy="906532"/>
          </a:xfrm>
          <a:prstGeom prst="rect">
            <a:avLst/>
          </a:prstGeom>
        </p:spPr>
      </p:pic>
      <p:pic>
        <p:nvPicPr>
          <p:cNvPr id="87" name="Google Shape;1287;p114">
            <a:extLst>
              <a:ext uri="{FF2B5EF4-FFF2-40B4-BE49-F238E27FC236}">
                <a16:creationId xmlns:a16="http://schemas.microsoft.com/office/drawing/2014/main" id="{04B6B509-BF1E-E874-9335-C92A0810E564}"/>
              </a:ext>
            </a:extLst>
          </p:cNvPr>
          <p:cNvPicPr preferRelativeResize="0"/>
          <p:nvPr/>
        </p:nvPicPr>
        <p:blipFill rotWithShape="1">
          <a:blip r:embed="rId6">
            <a:alphaModFix/>
          </a:blip>
          <a:srcRect/>
          <a:stretch/>
        </p:blipFill>
        <p:spPr>
          <a:xfrm>
            <a:off x="6526803" y="3891926"/>
            <a:ext cx="537366" cy="587619"/>
          </a:xfrm>
          <a:prstGeom prst="rect">
            <a:avLst/>
          </a:prstGeom>
          <a:noFill/>
          <a:ln>
            <a:noFill/>
          </a:ln>
        </p:spPr>
      </p:pic>
      <p:cxnSp>
        <p:nvCxnSpPr>
          <p:cNvPr id="95" name="Straight Arrow Connector 94">
            <a:extLst>
              <a:ext uri="{FF2B5EF4-FFF2-40B4-BE49-F238E27FC236}">
                <a16:creationId xmlns:a16="http://schemas.microsoft.com/office/drawing/2014/main" id="{F8BF40D0-2399-7AB6-EDA5-39E9739E51CB}"/>
              </a:ext>
            </a:extLst>
          </p:cNvPr>
          <p:cNvCxnSpPr>
            <a:cxnSpLocks/>
          </p:cNvCxnSpPr>
          <p:nvPr/>
        </p:nvCxnSpPr>
        <p:spPr>
          <a:xfrm flipH="1">
            <a:off x="7064169" y="660126"/>
            <a:ext cx="919439" cy="493703"/>
          </a:xfrm>
          <a:prstGeom prst="straightConnector1">
            <a:avLst/>
          </a:prstGeom>
          <a:noFill/>
          <a:ln w="57150" cap="flat" cmpd="sng" algn="ctr">
            <a:solidFill>
              <a:srgbClr val="E8E8E8">
                <a:lumMod val="75000"/>
              </a:srgbClr>
            </a:solidFill>
            <a:prstDash val="solid"/>
            <a:miter lim="800000"/>
            <a:headEnd type="none" w="med" len="med"/>
            <a:tailEnd type="triangle" w="med" len="med"/>
          </a:ln>
          <a:effectLst/>
        </p:spPr>
      </p:cxnSp>
      <p:cxnSp>
        <p:nvCxnSpPr>
          <p:cNvPr id="110" name="Straight Arrow Connector 109">
            <a:extLst>
              <a:ext uri="{FF2B5EF4-FFF2-40B4-BE49-F238E27FC236}">
                <a16:creationId xmlns:a16="http://schemas.microsoft.com/office/drawing/2014/main" id="{DABBD735-D294-319E-8287-F5A6B8DB9F9B}"/>
              </a:ext>
            </a:extLst>
          </p:cNvPr>
          <p:cNvCxnSpPr>
            <a:cxnSpLocks/>
          </p:cNvCxnSpPr>
          <p:nvPr/>
        </p:nvCxnSpPr>
        <p:spPr>
          <a:xfrm>
            <a:off x="5540639" y="3398223"/>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sp>
        <p:nvSpPr>
          <p:cNvPr id="13" name="TextBox 12">
            <a:extLst>
              <a:ext uri="{FF2B5EF4-FFF2-40B4-BE49-F238E27FC236}">
                <a16:creationId xmlns:a16="http://schemas.microsoft.com/office/drawing/2014/main" id="{E5F57FE3-93AE-B4F8-ED58-4AD8209DA22A}"/>
              </a:ext>
            </a:extLst>
          </p:cNvPr>
          <p:cNvSpPr txBox="1"/>
          <p:nvPr/>
        </p:nvSpPr>
        <p:spPr>
          <a:xfrm>
            <a:off x="2095415" y="2210755"/>
            <a:ext cx="1761781"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Cell Re</a:t>
            </a:r>
            <a:r>
              <a:rPr lang="en-US" sz="1800" kern="1200" dirty="0">
                <a:solidFill>
                  <a:prstClr val="black"/>
                </a:solidFill>
                <a:latin typeface="+mn-lt"/>
                <a:ea typeface="+mn-ea"/>
                <a:cs typeface="+mn-cs"/>
              </a:rPr>
              <a:t>s</a:t>
            </a:r>
            <a:r>
              <a:rPr kumimoji="0" lang="en-US" sz="1800" b="0" i="0" u="none" strike="noStrike" kern="1200" cap="none" spc="0" normalizeH="0" baseline="0" noProof="0" dirty="0">
                <a:ln>
                  <a:noFill/>
                </a:ln>
                <a:solidFill>
                  <a:prstClr val="black"/>
                </a:solidFill>
                <a:effectLst/>
                <a:uLnTx/>
                <a:uFillTx/>
                <a:latin typeface="+mn-lt"/>
                <a:ea typeface="+mn-ea"/>
                <a:cs typeface="+mn-cs"/>
              </a:rPr>
              <a:t>election</a:t>
            </a:r>
          </a:p>
        </p:txBody>
      </p:sp>
      <p:sp>
        <p:nvSpPr>
          <p:cNvPr id="3" name="TextBox 2">
            <a:extLst>
              <a:ext uri="{FF2B5EF4-FFF2-40B4-BE49-F238E27FC236}">
                <a16:creationId xmlns:a16="http://schemas.microsoft.com/office/drawing/2014/main" id="{76A8BC45-ED2F-AFD9-C9A8-8A98C99417E1}"/>
              </a:ext>
            </a:extLst>
          </p:cNvPr>
          <p:cNvSpPr txBox="1"/>
          <p:nvPr/>
        </p:nvSpPr>
        <p:spPr>
          <a:xfrm>
            <a:off x="470866" y="2812774"/>
            <a:ext cx="1156460"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Handover</a:t>
            </a:r>
          </a:p>
        </p:txBody>
      </p:sp>
      <p:pic>
        <p:nvPicPr>
          <p:cNvPr id="5" name="Google Shape;1288;p114" descr="A red circle with a white play button&#10;&#10;Description automatically generated">
            <a:extLst>
              <a:ext uri="{FF2B5EF4-FFF2-40B4-BE49-F238E27FC236}">
                <a16:creationId xmlns:a16="http://schemas.microsoft.com/office/drawing/2014/main" id="{E9E3DC2F-D96E-25BA-D046-0C8D6E626B61}"/>
              </a:ext>
            </a:extLst>
          </p:cNvPr>
          <p:cNvPicPr preferRelativeResize="0"/>
          <p:nvPr/>
        </p:nvPicPr>
        <p:blipFill rotWithShape="1">
          <a:blip r:embed="rId8">
            <a:alphaModFix/>
          </a:blip>
          <a:srcRect/>
          <a:stretch/>
        </p:blipFill>
        <p:spPr>
          <a:xfrm>
            <a:off x="6590847" y="1293297"/>
            <a:ext cx="309535" cy="309535"/>
          </a:xfrm>
          <a:prstGeom prst="rect">
            <a:avLst/>
          </a:prstGeom>
          <a:noFill/>
          <a:ln>
            <a:noFill/>
          </a:ln>
        </p:spPr>
      </p:pic>
      <p:pic>
        <p:nvPicPr>
          <p:cNvPr id="7" name="Google Shape;1288;p114" descr="A red circle with a white play button&#10;&#10;Description automatically generated">
            <a:extLst>
              <a:ext uri="{FF2B5EF4-FFF2-40B4-BE49-F238E27FC236}">
                <a16:creationId xmlns:a16="http://schemas.microsoft.com/office/drawing/2014/main" id="{7ED71A93-BD76-E892-DEEE-47206317FD74}"/>
              </a:ext>
            </a:extLst>
          </p:cNvPr>
          <p:cNvPicPr preferRelativeResize="0"/>
          <p:nvPr/>
        </p:nvPicPr>
        <p:blipFill rotWithShape="1">
          <a:blip r:embed="rId8">
            <a:alphaModFix/>
          </a:blip>
          <a:srcRect/>
          <a:stretch/>
        </p:blipFill>
        <p:spPr>
          <a:xfrm>
            <a:off x="6645831" y="4030967"/>
            <a:ext cx="309535" cy="309535"/>
          </a:xfrm>
          <a:prstGeom prst="rect">
            <a:avLst/>
          </a:prstGeom>
          <a:noFill/>
          <a:ln>
            <a:noFill/>
          </a:ln>
        </p:spPr>
      </p:pic>
      <p:cxnSp>
        <p:nvCxnSpPr>
          <p:cNvPr id="9" name="Straight Arrow Connector 8">
            <a:extLst>
              <a:ext uri="{FF2B5EF4-FFF2-40B4-BE49-F238E27FC236}">
                <a16:creationId xmlns:a16="http://schemas.microsoft.com/office/drawing/2014/main" id="{FBFA5831-A4D7-B1ED-F203-AF0759FEE498}"/>
              </a:ext>
            </a:extLst>
          </p:cNvPr>
          <p:cNvCxnSpPr>
            <a:cxnSpLocks/>
          </p:cNvCxnSpPr>
          <p:nvPr/>
        </p:nvCxnSpPr>
        <p:spPr>
          <a:xfrm flipH="1">
            <a:off x="7119312" y="3398222"/>
            <a:ext cx="931021" cy="493704"/>
          </a:xfrm>
          <a:prstGeom prst="straightConnector1">
            <a:avLst/>
          </a:prstGeom>
          <a:noFill/>
          <a:ln w="57150" cap="flat" cmpd="sng" algn="ctr">
            <a:solidFill>
              <a:schemeClr val="tx1"/>
            </a:solidFill>
            <a:prstDash val="solid"/>
            <a:miter lim="800000"/>
            <a:headEnd type="triangle" w="med" len="med"/>
            <a:tailEnd type="triangle" w="med" len="med"/>
          </a:ln>
          <a:effectLst/>
        </p:spPr>
      </p:cxnSp>
      <p:sp>
        <p:nvSpPr>
          <p:cNvPr id="20" name="TextBox 19">
            <a:extLst>
              <a:ext uri="{FF2B5EF4-FFF2-40B4-BE49-F238E27FC236}">
                <a16:creationId xmlns:a16="http://schemas.microsoft.com/office/drawing/2014/main" id="{ECC25014-FB9C-8E47-7E46-B20A11747D8D}"/>
              </a:ext>
            </a:extLst>
          </p:cNvPr>
          <p:cNvSpPr txBox="1"/>
          <p:nvPr/>
        </p:nvSpPr>
        <p:spPr>
          <a:xfrm>
            <a:off x="1967997" y="2812773"/>
            <a:ext cx="1889199"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Load Balancing</a:t>
            </a:r>
          </a:p>
        </p:txBody>
      </p:sp>
      <p:sp>
        <p:nvSpPr>
          <p:cNvPr id="2" name="TextBox 1">
            <a:extLst>
              <a:ext uri="{FF2B5EF4-FFF2-40B4-BE49-F238E27FC236}">
                <a16:creationId xmlns:a16="http://schemas.microsoft.com/office/drawing/2014/main" id="{0C77ED04-7CAF-0CC1-798E-8B0954E99AB2}"/>
              </a:ext>
            </a:extLst>
          </p:cNvPr>
          <p:cNvSpPr txBox="1"/>
          <p:nvPr/>
        </p:nvSpPr>
        <p:spPr>
          <a:xfrm>
            <a:off x="470865" y="3409526"/>
            <a:ext cx="2514382"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Carrier Aggregation (CA)</a:t>
            </a:r>
          </a:p>
        </p:txBody>
      </p:sp>
      <p:sp>
        <p:nvSpPr>
          <p:cNvPr id="6" name="TextBox 5">
            <a:extLst>
              <a:ext uri="{FF2B5EF4-FFF2-40B4-BE49-F238E27FC236}">
                <a16:creationId xmlns:a16="http://schemas.microsoft.com/office/drawing/2014/main" id="{AA3468E9-45B5-E11A-08B3-52FF0D534D54}"/>
              </a:ext>
            </a:extLst>
          </p:cNvPr>
          <p:cNvSpPr txBox="1"/>
          <p:nvPr/>
        </p:nvSpPr>
        <p:spPr>
          <a:xfrm>
            <a:off x="1452282" y="3960676"/>
            <a:ext cx="2357717" cy="408623"/>
          </a:xfrm>
          <a:prstGeom prst="roundRect">
            <a:avLst/>
          </a:prstGeom>
          <a:solidFill>
            <a:srgbClr val="E97132">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Dual Connectivity (DC)</a:t>
            </a:r>
          </a:p>
        </p:txBody>
      </p:sp>
      <p:grpSp>
        <p:nvGrpSpPr>
          <p:cNvPr id="14" name="Group 13">
            <a:extLst>
              <a:ext uri="{FF2B5EF4-FFF2-40B4-BE49-F238E27FC236}">
                <a16:creationId xmlns:a16="http://schemas.microsoft.com/office/drawing/2014/main" id="{6641CE56-AEA3-FBDA-7FA0-1AE44F301D04}"/>
              </a:ext>
            </a:extLst>
          </p:cNvPr>
          <p:cNvGrpSpPr/>
          <p:nvPr/>
        </p:nvGrpSpPr>
        <p:grpSpPr>
          <a:xfrm>
            <a:off x="4657670" y="355443"/>
            <a:ext cx="1023403" cy="919401"/>
            <a:chOff x="6096000" y="473384"/>
            <a:chExt cx="1335323" cy="1199622"/>
          </a:xfrm>
        </p:grpSpPr>
        <p:pic>
          <p:nvPicPr>
            <p:cNvPr id="15" name="Picture 14">
              <a:extLst>
                <a:ext uri="{FF2B5EF4-FFF2-40B4-BE49-F238E27FC236}">
                  <a16:creationId xmlns:a16="http://schemas.microsoft.com/office/drawing/2014/main" id="{B08FD225-AB8A-53F6-0EDB-DF8EAC32AB29}"/>
                </a:ext>
              </a:extLst>
            </p:cNvPr>
            <p:cNvPicPr>
              <a:picLocks noChangeAspect="1"/>
            </p:cNvPicPr>
            <p:nvPr/>
          </p:nvPicPr>
          <p:blipFill>
            <a:blip r:embed="rId9"/>
            <a:stretch>
              <a:fillRect/>
            </a:stretch>
          </p:blipFill>
          <p:spPr>
            <a:xfrm>
              <a:off x="6096000" y="473384"/>
              <a:ext cx="1131649" cy="1131649"/>
            </a:xfrm>
            <a:prstGeom prst="rect">
              <a:avLst/>
            </a:prstGeom>
          </p:spPr>
        </p:pic>
        <p:pic>
          <p:nvPicPr>
            <p:cNvPr id="16" name="Picture 15">
              <a:extLst>
                <a:ext uri="{FF2B5EF4-FFF2-40B4-BE49-F238E27FC236}">
                  <a16:creationId xmlns:a16="http://schemas.microsoft.com/office/drawing/2014/main" id="{7F1777C6-FCE0-7E21-9095-FE4DF055A2E1}"/>
                </a:ext>
              </a:extLst>
            </p:cNvPr>
            <p:cNvPicPr>
              <a:picLocks noChangeAspect="1"/>
            </p:cNvPicPr>
            <p:nvPr/>
          </p:nvPicPr>
          <p:blipFill>
            <a:blip r:embed="rId10"/>
            <a:stretch>
              <a:fillRect/>
            </a:stretch>
          </p:blipFill>
          <p:spPr>
            <a:xfrm>
              <a:off x="6841098" y="1082781"/>
              <a:ext cx="590225" cy="590225"/>
            </a:xfrm>
            <a:prstGeom prst="rect">
              <a:avLst/>
            </a:prstGeom>
          </p:spPr>
        </p:pic>
      </p:grpSp>
      <p:cxnSp>
        <p:nvCxnSpPr>
          <p:cNvPr id="17" name="Straight Arrow Connector 16">
            <a:extLst>
              <a:ext uri="{FF2B5EF4-FFF2-40B4-BE49-F238E27FC236}">
                <a16:creationId xmlns:a16="http://schemas.microsoft.com/office/drawing/2014/main" id="{87526CA8-F1CB-22F9-2BF8-A8EFA350D333}"/>
              </a:ext>
            </a:extLst>
          </p:cNvPr>
          <p:cNvCxnSpPr>
            <a:cxnSpLocks/>
          </p:cNvCxnSpPr>
          <p:nvPr/>
        </p:nvCxnSpPr>
        <p:spPr>
          <a:xfrm>
            <a:off x="5521388" y="660126"/>
            <a:ext cx="986164" cy="493703"/>
          </a:xfrm>
          <a:prstGeom prst="straightConnector1">
            <a:avLst/>
          </a:prstGeom>
          <a:noFill/>
          <a:ln w="57150" cap="flat" cmpd="sng" algn="ctr">
            <a:solidFill>
              <a:sysClr val="windowText" lastClr="000000"/>
            </a:solidFill>
            <a:prstDash val="solid"/>
            <a:miter lim="800000"/>
            <a:headEnd type="triangle" w="med" len="med"/>
            <a:tailEnd type="triangle" w="med" len="med"/>
          </a:ln>
          <a:effectLst/>
        </p:spPr>
      </p:cxnSp>
      <p:grpSp>
        <p:nvGrpSpPr>
          <p:cNvPr id="22" name="Group 21">
            <a:extLst>
              <a:ext uri="{FF2B5EF4-FFF2-40B4-BE49-F238E27FC236}">
                <a16:creationId xmlns:a16="http://schemas.microsoft.com/office/drawing/2014/main" id="{C1E7191E-DD11-29A9-5B31-66CF0F101A42}"/>
              </a:ext>
            </a:extLst>
          </p:cNvPr>
          <p:cNvGrpSpPr/>
          <p:nvPr/>
        </p:nvGrpSpPr>
        <p:grpSpPr>
          <a:xfrm>
            <a:off x="4767851" y="3076426"/>
            <a:ext cx="1023403" cy="919401"/>
            <a:chOff x="6096000" y="473384"/>
            <a:chExt cx="1335323" cy="1199622"/>
          </a:xfrm>
        </p:grpSpPr>
        <p:pic>
          <p:nvPicPr>
            <p:cNvPr id="23" name="Picture 22">
              <a:extLst>
                <a:ext uri="{FF2B5EF4-FFF2-40B4-BE49-F238E27FC236}">
                  <a16:creationId xmlns:a16="http://schemas.microsoft.com/office/drawing/2014/main" id="{8EAAE1E7-CBB9-5664-74FC-ED5A960956FB}"/>
                </a:ext>
              </a:extLst>
            </p:cNvPr>
            <p:cNvPicPr>
              <a:picLocks noChangeAspect="1"/>
            </p:cNvPicPr>
            <p:nvPr/>
          </p:nvPicPr>
          <p:blipFill>
            <a:blip r:embed="rId9"/>
            <a:stretch>
              <a:fillRect/>
            </a:stretch>
          </p:blipFill>
          <p:spPr>
            <a:xfrm>
              <a:off x="6096000" y="473384"/>
              <a:ext cx="1131649" cy="1131649"/>
            </a:xfrm>
            <a:prstGeom prst="rect">
              <a:avLst/>
            </a:prstGeom>
          </p:spPr>
        </p:pic>
        <p:pic>
          <p:nvPicPr>
            <p:cNvPr id="24" name="Picture 23">
              <a:extLst>
                <a:ext uri="{FF2B5EF4-FFF2-40B4-BE49-F238E27FC236}">
                  <a16:creationId xmlns:a16="http://schemas.microsoft.com/office/drawing/2014/main" id="{B11CBFFF-AA8E-CF2A-73EA-3D6CFA2509E1}"/>
                </a:ext>
              </a:extLst>
            </p:cNvPr>
            <p:cNvPicPr>
              <a:picLocks noChangeAspect="1"/>
            </p:cNvPicPr>
            <p:nvPr/>
          </p:nvPicPr>
          <p:blipFill>
            <a:blip r:embed="rId10"/>
            <a:stretch>
              <a:fillRect/>
            </a:stretch>
          </p:blipFill>
          <p:spPr>
            <a:xfrm>
              <a:off x="6841098" y="1082781"/>
              <a:ext cx="590225" cy="590225"/>
            </a:xfrm>
            <a:prstGeom prst="rect">
              <a:avLst/>
            </a:prstGeom>
          </p:spPr>
        </p:pic>
      </p:grpSp>
      <p:sp>
        <p:nvSpPr>
          <p:cNvPr id="26" name="TextBox 25">
            <a:extLst>
              <a:ext uri="{FF2B5EF4-FFF2-40B4-BE49-F238E27FC236}">
                <a16:creationId xmlns:a16="http://schemas.microsoft.com/office/drawing/2014/main" id="{5620B567-D3A8-9E2C-2551-C9DBABD35F90}"/>
              </a:ext>
            </a:extLst>
          </p:cNvPr>
          <p:cNvSpPr txBox="1"/>
          <p:nvPr/>
        </p:nvSpPr>
        <p:spPr>
          <a:xfrm>
            <a:off x="5882736" y="2701228"/>
            <a:ext cx="1880643" cy="1107996"/>
          </a:xfrm>
          <a:prstGeom prst="rect">
            <a:avLst/>
          </a:prstGeom>
          <a:noFill/>
        </p:spPr>
        <p:txBody>
          <a:bodyPr wrap="none" rtlCol="0">
            <a:spAutoFit/>
          </a:bodyPr>
          <a:lstStyle/>
          <a:p>
            <a:pPr algn="ctr">
              <a:buClrTx/>
              <a:buFontTx/>
              <a:buNone/>
            </a:pPr>
            <a:r>
              <a:rPr lang="en-US" sz="1800" b="1" kern="1200" dirty="0">
                <a:solidFill>
                  <a:srgbClr val="0070C0"/>
                </a:solidFill>
                <a:latin typeface="Calibri" panose="020F0502020204030204"/>
                <a:ea typeface="+mn-ea"/>
                <a:cs typeface="+mn-cs"/>
              </a:rPr>
              <a:t>Cell Combination</a:t>
            </a:r>
          </a:p>
          <a:p>
            <a:pPr algn="ctr">
              <a:buClrTx/>
              <a:buFontTx/>
              <a:buNone/>
            </a:pPr>
            <a:r>
              <a:rPr lang="en-US" sz="1600" kern="1200" dirty="0">
                <a:solidFill>
                  <a:srgbClr val="0070C0"/>
                </a:solidFill>
                <a:latin typeface="Calibri" panose="020F0502020204030204"/>
                <a:ea typeface="+mn-ea"/>
                <a:cs typeface="+mn-cs"/>
              </a:rPr>
              <a:t>Cell 1 (4G, midband)</a:t>
            </a:r>
          </a:p>
          <a:p>
            <a:pPr algn="ctr">
              <a:buClrTx/>
              <a:buFontTx/>
              <a:buNone/>
            </a:pPr>
            <a:r>
              <a:rPr lang="en-US" sz="1600" kern="1200" dirty="0">
                <a:solidFill>
                  <a:srgbClr val="0070C0"/>
                </a:solidFill>
                <a:latin typeface="Calibri" panose="020F0502020204030204"/>
                <a:ea typeface="+mn-ea"/>
                <a:cs typeface="+mn-cs"/>
              </a:rPr>
              <a:t>Cell 2 (5G, lowband)</a:t>
            </a:r>
          </a:p>
          <a:p>
            <a:pPr algn="ctr">
              <a:buClrTx/>
              <a:buFontTx/>
              <a:buNone/>
            </a:pPr>
            <a:r>
              <a:rPr lang="en-US" sz="1600" kern="1200" dirty="0">
                <a:solidFill>
                  <a:srgbClr val="0070C0"/>
                </a:solidFill>
                <a:latin typeface="Calibri" panose="020F0502020204030204"/>
                <a:ea typeface="+mn-ea"/>
                <a:cs typeface="+mn-cs"/>
              </a:rPr>
              <a:t>….</a:t>
            </a:r>
          </a:p>
        </p:txBody>
      </p:sp>
      <p:sp>
        <p:nvSpPr>
          <p:cNvPr id="27" name="TextBox 26">
            <a:extLst>
              <a:ext uri="{FF2B5EF4-FFF2-40B4-BE49-F238E27FC236}">
                <a16:creationId xmlns:a16="http://schemas.microsoft.com/office/drawing/2014/main" id="{3C5E42EB-E557-96C5-5F75-D7FF373FF0DC}"/>
              </a:ext>
            </a:extLst>
          </p:cNvPr>
          <p:cNvSpPr txBox="1"/>
          <p:nvPr/>
        </p:nvSpPr>
        <p:spPr>
          <a:xfrm>
            <a:off x="206144" y="1132939"/>
            <a:ext cx="3842287" cy="919401"/>
          </a:xfrm>
          <a:prstGeom prst="roundRect">
            <a:avLst/>
          </a:prstGeom>
          <a:noFill/>
        </p:spPr>
        <p:txBody>
          <a:bodyPr wrap="square" rtlCol="0">
            <a:spAutoFit/>
          </a:bodyPr>
          <a:lstStyle/>
          <a:p>
            <a:pPr algn="ctr">
              <a:buClrTx/>
              <a:buFontTx/>
              <a:buNone/>
            </a:pPr>
            <a:r>
              <a:rPr lang="en-US" sz="2400" b="1" kern="1200" dirty="0">
                <a:solidFill>
                  <a:prstClr val="black"/>
                </a:solidFill>
                <a:latin typeface="+mn-lt"/>
                <a:ea typeface="+mn-ea"/>
                <a:cs typeface="+mn-cs"/>
              </a:rPr>
              <a:t>Connectivity Management (CM) Procedures</a:t>
            </a:r>
          </a:p>
        </p:txBody>
      </p:sp>
    </p:spTree>
    <p:custDataLst>
      <p:tags r:id="rId1"/>
    </p:custDataLst>
    <p:extLst>
      <p:ext uri="{BB962C8B-B14F-4D97-AF65-F5344CB8AC3E}">
        <p14:creationId xmlns:p14="http://schemas.microsoft.com/office/powerpoint/2010/main" val="13495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4F46C-178D-C397-9AA0-12E43B092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01B04-B487-BE05-0FD1-4C18FC446FB5}"/>
              </a:ext>
            </a:extLst>
          </p:cNvPr>
          <p:cNvSpPr>
            <a:spLocks noGrp="1"/>
          </p:cNvSpPr>
          <p:nvPr>
            <p:ph type="title"/>
          </p:nvPr>
        </p:nvSpPr>
        <p:spPr>
          <a:xfrm>
            <a:off x="311700" y="155643"/>
            <a:ext cx="5613971" cy="419007"/>
          </a:xfrm>
        </p:spPr>
        <p:txBody>
          <a:bodyPr>
            <a:noAutofit/>
          </a:bodyPr>
          <a:lstStyle/>
          <a:p>
            <a:r>
              <a:rPr lang="en-US" sz="2400" dirty="0">
                <a:latin typeface="+mj-lt"/>
              </a:rPr>
              <a:t>Issues with Legacy CM Procedures</a:t>
            </a:r>
          </a:p>
        </p:txBody>
      </p:sp>
      <p:sp>
        <p:nvSpPr>
          <p:cNvPr id="4" name="Slide Number Placeholder 3">
            <a:extLst>
              <a:ext uri="{FF2B5EF4-FFF2-40B4-BE49-F238E27FC236}">
                <a16:creationId xmlns:a16="http://schemas.microsoft.com/office/drawing/2014/main" id="{2A37954A-5E16-71C4-5CA7-FD4B40655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9</a:t>
            </a:fld>
            <a:endParaRPr lang="en">
              <a:latin typeface="+mn-lt"/>
            </a:endParaRPr>
          </a:p>
        </p:txBody>
      </p:sp>
      <p:grpSp>
        <p:nvGrpSpPr>
          <p:cNvPr id="19" name="Group 18">
            <a:extLst>
              <a:ext uri="{FF2B5EF4-FFF2-40B4-BE49-F238E27FC236}">
                <a16:creationId xmlns:a16="http://schemas.microsoft.com/office/drawing/2014/main" id="{AB8537B8-88E0-548F-651B-22F6BF8C1B64}"/>
              </a:ext>
            </a:extLst>
          </p:cNvPr>
          <p:cNvGrpSpPr/>
          <p:nvPr/>
        </p:nvGrpSpPr>
        <p:grpSpPr>
          <a:xfrm>
            <a:off x="107577" y="846055"/>
            <a:ext cx="2378309" cy="2579807"/>
            <a:chOff x="107577" y="684690"/>
            <a:chExt cx="2378309" cy="2579807"/>
          </a:xfrm>
        </p:grpSpPr>
        <p:pic>
          <p:nvPicPr>
            <p:cNvPr id="5" name="Picture 4" descr="A comparison of a map with a temperature&#10;&#10;AI-generated content may be incorrect.">
              <a:extLst>
                <a:ext uri="{FF2B5EF4-FFF2-40B4-BE49-F238E27FC236}">
                  <a16:creationId xmlns:a16="http://schemas.microsoft.com/office/drawing/2014/main" id="{8346917A-E70D-E9D9-DEF9-CEF69C1C2750}"/>
                </a:ext>
              </a:extLst>
            </p:cNvPr>
            <p:cNvPicPr>
              <a:picLocks noChangeAspect="1"/>
            </p:cNvPicPr>
            <p:nvPr/>
          </p:nvPicPr>
          <p:blipFill>
            <a:blip r:embed="rId4"/>
            <a:stretch>
              <a:fillRect/>
            </a:stretch>
          </p:blipFill>
          <p:spPr>
            <a:xfrm>
              <a:off x="107577" y="1133284"/>
              <a:ext cx="2378309" cy="2131213"/>
            </a:xfrm>
            <a:prstGeom prst="rect">
              <a:avLst/>
            </a:prstGeom>
          </p:spPr>
        </p:pic>
        <p:sp>
          <p:nvSpPr>
            <p:cNvPr id="14" name="Rectangle: Rounded Corners 13">
              <a:extLst>
                <a:ext uri="{FF2B5EF4-FFF2-40B4-BE49-F238E27FC236}">
                  <a16:creationId xmlns:a16="http://schemas.microsoft.com/office/drawing/2014/main" id="{9204DDEC-7521-7D5B-BDF6-497C1B8A8DFF}"/>
                </a:ext>
              </a:extLst>
            </p:cNvPr>
            <p:cNvSpPr/>
            <p:nvPr/>
          </p:nvSpPr>
          <p:spPr>
            <a:xfrm>
              <a:off x="439270" y="684690"/>
              <a:ext cx="1494347" cy="33855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Signal Quality</a:t>
              </a:r>
            </a:p>
          </p:txBody>
        </p:sp>
      </p:grpSp>
      <p:grpSp>
        <p:nvGrpSpPr>
          <p:cNvPr id="20" name="Group 19">
            <a:extLst>
              <a:ext uri="{FF2B5EF4-FFF2-40B4-BE49-F238E27FC236}">
                <a16:creationId xmlns:a16="http://schemas.microsoft.com/office/drawing/2014/main" id="{24C762AD-BA8E-40F2-5AAE-68D719415704}"/>
              </a:ext>
            </a:extLst>
          </p:cNvPr>
          <p:cNvGrpSpPr/>
          <p:nvPr/>
        </p:nvGrpSpPr>
        <p:grpSpPr>
          <a:xfrm>
            <a:off x="2514065" y="846055"/>
            <a:ext cx="2100326" cy="2579807"/>
            <a:chOff x="2514065" y="684690"/>
            <a:chExt cx="2100326" cy="2579807"/>
          </a:xfrm>
        </p:grpSpPr>
        <p:pic>
          <p:nvPicPr>
            <p:cNvPr id="7" name="Picture 6" descr="A map with a heat map&#10;&#10;AI-generated content may be incorrect.">
              <a:extLst>
                <a:ext uri="{FF2B5EF4-FFF2-40B4-BE49-F238E27FC236}">
                  <a16:creationId xmlns:a16="http://schemas.microsoft.com/office/drawing/2014/main" id="{49AC5901-53B9-9A8B-56F3-4C334FF1C6BE}"/>
                </a:ext>
              </a:extLst>
            </p:cNvPr>
            <p:cNvPicPr>
              <a:picLocks noChangeAspect="1"/>
            </p:cNvPicPr>
            <p:nvPr/>
          </p:nvPicPr>
          <p:blipFill>
            <a:blip r:embed="rId5"/>
            <a:stretch>
              <a:fillRect/>
            </a:stretch>
          </p:blipFill>
          <p:spPr>
            <a:xfrm>
              <a:off x="2514065" y="1133284"/>
              <a:ext cx="2100326" cy="2131213"/>
            </a:xfrm>
            <a:prstGeom prst="rect">
              <a:avLst/>
            </a:prstGeom>
          </p:spPr>
        </p:pic>
        <p:sp>
          <p:nvSpPr>
            <p:cNvPr id="15" name="Rectangle: Rounded Corners 14">
              <a:extLst>
                <a:ext uri="{FF2B5EF4-FFF2-40B4-BE49-F238E27FC236}">
                  <a16:creationId xmlns:a16="http://schemas.microsoft.com/office/drawing/2014/main" id="{223A80EA-A220-AFCC-2242-97C6A677115D}"/>
                </a:ext>
              </a:extLst>
            </p:cNvPr>
            <p:cNvSpPr/>
            <p:nvPr/>
          </p:nvSpPr>
          <p:spPr>
            <a:xfrm>
              <a:off x="2653553" y="684690"/>
              <a:ext cx="1494347" cy="33855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Video Bitrate</a:t>
              </a:r>
            </a:p>
          </p:txBody>
        </p:sp>
      </p:grpSp>
      <p:grpSp>
        <p:nvGrpSpPr>
          <p:cNvPr id="21" name="Group 20">
            <a:extLst>
              <a:ext uri="{FF2B5EF4-FFF2-40B4-BE49-F238E27FC236}">
                <a16:creationId xmlns:a16="http://schemas.microsoft.com/office/drawing/2014/main" id="{064508A6-5999-79AA-51E8-5B2FA830317A}"/>
              </a:ext>
            </a:extLst>
          </p:cNvPr>
          <p:cNvGrpSpPr/>
          <p:nvPr/>
        </p:nvGrpSpPr>
        <p:grpSpPr>
          <a:xfrm>
            <a:off x="4642570" y="846055"/>
            <a:ext cx="2192986" cy="2579806"/>
            <a:chOff x="4642570" y="684690"/>
            <a:chExt cx="2192986" cy="2579806"/>
          </a:xfrm>
        </p:grpSpPr>
        <p:pic>
          <p:nvPicPr>
            <p:cNvPr id="11" name="Picture 10" descr="A map with a maze&#10;&#10;AI-generated content may be incorrect.">
              <a:extLst>
                <a:ext uri="{FF2B5EF4-FFF2-40B4-BE49-F238E27FC236}">
                  <a16:creationId xmlns:a16="http://schemas.microsoft.com/office/drawing/2014/main" id="{BB2863F9-796E-23E5-EB4B-B7BA55883F51}"/>
                </a:ext>
              </a:extLst>
            </p:cNvPr>
            <p:cNvPicPr>
              <a:picLocks noChangeAspect="1"/>
            </p:cNvPicPr>
            <p:nvPr/>
          </p:nvPicPr>
          <p:blipFill>
            <a:blip r:embed="rId6"/>
            <a:stretch>
              <a:fillRect/>
            </a:stretch>
          </p:blipFill>
          <p:spPr>
            <a:xfrm>
              <a:off x="4642570" y="1133284"/>
              <a:ext cx="2192986" cy="2131212"/>
            </a:xfrm>
            <a:prstGeom prst="rect">
              <a:avLst/>
            </a:prstGeom>
          </p:spPr>
        </p:pic>
        <p:sp>
          <p:nvSpPr>
            <p:cNvPr id="16" name="Rectangle: Rounded Corners 15">
              <a:extLst>
                <a:ext uri="{FF2B5EF4-FFF2-40B4-BE49-F238E27FC236}">
                  <a16:creationId xmlns:a16="http://schemas.microsoft.com/office/drawing/2014/main" id="{8A1DEC39-B8CB-E063-902F-410EBD0C194F}"/>
                </a:ext>
              </a:extLst>
            </p:cNvPr>
            <p:cNvSpPr/>
            <p:nvPr/>
          </p:nvSpPr>
          <p:spPr>
            <a:xfrm>
              <a:off x="4715434" y="684690"/>
              <a:ext cx="1864659" cy="33855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Per-frame Latency</a:t>
              </a:r>
            </a:p>
          </p:txBody>
        </p:sp>
      </p:grpSp>
      <p:grpSp>
        <p:nvGrpSpPr>
          <p:cNvPr id="22" name="Group 21">
            <a:extLst>
              <a:ext uri="{FF2B5EF4-FFF2-40B4-BE49-F238E27FC236}">
                <a16:creationId xmlns:a16="http://schemas.microsoft.com/office/drawing/2014/main" id="{1469F65E-8425-6B44-BE93-D0E03DFD8084}"/>
              </a:ext>
            </a:extLst>
          </p:cNvPr>
          <p:cNvGrpSpPr/>
          <p:nvPr/>
        </p:nvGrpSpPr>
        <p:grpSpPr>
          <a:xfrm>
            <a:off x="6863735" y="847323"/>
            <a:ext cx="2280265" cy="2596956"/>
            <a:chOff x="6863735" y="685958"/>
            <a:chExt cx="2280265" cy="2596956"/>
          </a:xfrm>
        </p:grpSpPr>
        <p:pic>
          <p:nvPicPr>
            <p:cNvPr id="13" name="Picture 12" descr="A map with a heat map&#10;&#10;AI-generated content may be incorrect.">
              <a:extLst>
                <a:ext uri="{FF2B5EF4-FFF2-40B4-BE49-F238E27FC236}">
                  <a16:creationId xmlns:a16="http://schemas.microsoft.com/office/drawing/2014/main" id="{A3B8809A-BFAC-3E6D-2023-293E4974BA3B}"/>
                </a:ext>
              </a:extLst>
            </p:cNvPr>
            <p:cNvPicPr>
              <a:picLocks noChangeAspect="1"/>
            </p:cNvPicPr>
            <p:nvPr/>
          </p:nvPicPr>
          <p:blipFill>
            <a:blip r:embed="rId7"/>
            <a:stretch>
              <a:fillRect/>
            </a:stretch>
          </p:blipFill>
          <p:spPr>
            <a:xfrm>
              <a:off x="6863735" y="1114867"/>
              <a:ext cx="2280265" cy="2168047"/>
            </a:xfrm>
            <a:prstGeom prst="rect">
              <a:avLst/>
            </a:prstGeom>
          </p:spPr>
        </p:pic>
        <p:sp>
          <p:nvSpPr>
            <p:cNvPr id="17" name="Rectangle: Rounded Corners 16">
              <a:extLst>
                <a:ext uri="{FF2B5EF4-FFF2-40B4-BE49-F238E27FC236}">
                  <a16:creationId xmlns:a16="http://schemas.microsoft.com/office/drawing/2014/main" id="{0B2E5CDA-2677-EA11-51BC-4BBC0B7B481D}"/>
                </a:ext>
              </a:extLst>
            </p:cNvPr>
            <p:cNvSpPr/>
            <p:nvPr/>
          </p:nvSpPr>
          <p:spPr>
            <a:xfrm>
              <a:off x="6981890" y="685958"/>
              <a:ext cx="1775013" cy="33855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800" b="1" dirty="0">
                  <a:solidFill>
                    <a:schemeClr val="tx1"/>
                  </a:solidFill>
                </a:rPr>
                <a:t>Energy Efficiency</a:t>
              </a:r>
            </a:p>
          </p:txBody>
        </p:sp>
      </p:grpSp>
      <p:sp>
        <p:nvSpPr>
          <p:cNvPr id="23" name="Rectangle: Rounded Corners 22">
            <a:extLst>
              <a:ext uri="{FF2B5EF4-FFF2-40B4-BE49-F238E27FC236}">
                <a16:creationId xmlns:a16="http://schemas.microsoft.com/office/drawing/2014/main" id="{F80E4E89-0E8D-B5B1-A58F-CA7C4A56AD2C}"/>
              </a:ext>
            </a:extLst>
          </p:cNvPr>
          <p:cNvSpPr/>
          <p:nvPr/>
        </p:nvSpPr>
        <p:spPr>
          <a:xfrm>
            <a:off x="2016026" y="3619448"/>
            <a:ext cx="5111947" cy="54483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tIns="0" rIns="0" bIns="0" rtlCol="0" anchor="ctr">
            <a:spAutoFit/>
          </a:bodyPr>
          <a:lstStyle/>
          <a:p>
            <a:pPr marL="285750" indent="-285750">
              <a:buBlip>
                <a:blip r:embed="rId8"/>
              </a:buBlip>
            </a:pPr>
            <a:r>
              <a:rPr lang="en-US" sz="1600" b="1" dirty="0">
                <a:solidFill>
                  <a:schemeClr val="tx1"/>
                </a:solidFill>
              </a:rPr>
              <a:t>Performance-oblivious criteria results in missed gains</a:t>
            </a:r>
          </a:p>
          <a:p>
            <a:pPr marL="285750" indent="-285750">
              <a:buBlip>
                <a:blip r:embed="rId8"/>
              </a:buBlip>
            </a:pPr>
            <a:r>
              <a:rPr lang="en-US" sz="1600" b="1" dirty="0">
                <a:solidFill>
                  <a:schemeClr val="tx1"/>
                </a:solidFill>
              </a:rPr>
              <a:t>The legacy design is network centric</a:t>
            </a:r>
          </a:p>
        </p:txBody>
      </p:sp>
    </p:spTree>
    <p:custDataLst>
      <p:tags r:id="rId1"/>
    </p:custDataLst>
    <p:extLst>
      <p:ext uri="{BB962C8B-B14F-4D97-AF65-F5344CB8AC3E}">
        <p14:creationId xmlns:p14="http://schemas.microsoft.com/office/powerpoint/2010/main" val="297612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15.5"/>
</p:tagLst>
</file>

<file path=ppt/tags/tag10.xml><?xml version="1.0" encoding="utf-8"?>
<p:tagLst xmlns:a="http://schemas.openxmlformats.org/drawingml/2006/main" xmlns:r="http://schemas.openxmlformats.org/officeDocument/2006/relationships" xmlns:p="http://schemas.openxmlformats.org/presentationml/2006/main">
  <p:tag name="TIMING" val="|13.8|4.2|10.6|16"/>
</p:tagLst>
</file>

<file path=ppt/tags/tag11.xml><?xml version="1.0" encoding="utf-8"?>
<p:tagLst xmlns:a="http://schemas.openxmlformats.org/drawingml/2006/main" xmlns:r="http://schemas.openxmlformats.org/officeDocument/2006/relationships" xmlns:p="http://schemas.openxmlformats.org/presentationml/2006/main">
  <p:tag name="TIMING" val="|9.7|11.2|6"/>
</p:tagLst>
</file>

<file path=ppt/tags/tag12.xml><?xml version="1.0" encoding="utf-8"?>
<p:tagLst xmlns:a="http://schemas.openxmlformats.org/drawingml/2006/main" xmlns:r="http://schemas.openxmlformats.org/officeDocument/2006/relationships" xmlns:p="http://schemas.openxmlformats.org/presentationml/2006/main">
  <p:tag name="TIMING" val="|13.9|18.1|4.3|5.3|5.8"/>
</p:tagLst>
</file>

<file path=ppt/tags/tag13.xml><?xml version="1.0" encoding="utf-8"?>
<p:tagLst xmlns:a="http://schemas.openxmlformats.org/drawingml/2006/main" xmlns:r="http://schemas.openxmlformats.org/officeDocument/2006/relationships" xmlns:p="http://schemas.openxmlformats.org/presentationml/2006/main">
  <p:tag name="TIMING" val="|9.7|6.4|4.2|2.6|3.8|6.4"/>
</p:tagLst>
</file>

<file path=ppt/tags/tag14.xml><?xml version="1.0" encoding="utf-8"?>
<p:tagLst xmlns:a="http://schemas.openxmlformats.org/drawingml/2006/main" xmlns:r="http://schemas.openxmlformats.org/officeDocument/2006/relationships" xmlns:p="http://schemas.openxmlformats.org/presentationml/2006/main">
  <p:tag name="TIMING" val="|9.5|8.1|11.1"/>
</p:tagLst>
</file>

<file path=ppt/tags/tag15.xml><?xml version="1.0" encoding="utf-8"?>
<p:tagLst xmlns:a="http://schemas.openxmlformats.org/drawingml/2006/main" xmlns:r="http://schemas.openxmlformats.org/officeDocument/2006/relationships" xmlns:p="http://schemas.openxmlformats.org/presentationml/2006/main">
  <p:tag name="TIMING" val="|7.5|12.8|4.2|8.5"/>
</p:tagLst>
</file>

<file path=ppt/tags/tag16.xml><?xml version="1.0" encoding="utf-8"?>
<p:tagLst xmlns:a="http://schemas.openxmlformats.org/drawingml/2006/main" xmlns:r="http://schemas.openxmlformats.org/officeDocument/2006/relationships" xmlns:p="http://schemas.openxmlformats.org/presentationml/2006/main">
  <p:tag name="TIMING" val="|3.2|4.9|6.5"/>
</p:tagLst>
</file>

<file path=ppt/tags/tag17.xml><?xml version="1.0" encoding="utf-8"?>
<p:tagLst xmlns:a="http://schemas.openxmlformats.org/drawingml/2006/main" xmlns:r="http://schemas.openxmlformats.org/officeDocument/2006/relationships" xmlns:p="http://schemas.openxmlformats.org/presentationml/2006/main">
  <p:tag name="TIMING" val="|18"/>
</p:tagLst>
</file>

<file path=ppt/tags/tag18.xml><?xml version="1.0" encoding="utf-8"?>
<p:tagLst xmlns:a="http://schemas.openxmlformats.org/drawingml/2006/main" xmlns:r="http://schemas.openxmlformats.org/officeDocument/2006/relationships" xmlns:p="http://schemas.openxmlformats.org/presentationml/2006/main">
  <p:tag name="TIMING" val="|2.5|8.5|7"/>
</p:tagLst>
</file>

<file path=ppt/tags/tag19.xml><?xml version="1.0" encoding="utf-8"?>
<p:tagLst xmlns:a="http://schemas.openxmlformats.org/drawingml/2006/main" xmlns:r="http://schemas.openxmlformats.org/officeDocument/2006/relationships" xmlns:p="http://schemas.openxmlformats.org/presentationml/2006/main">
  <p:tag name="TIMING" val="|11.7|4.5|4.9"/>
</p:tagLst>
</file>

<file path=ppt/tags/tag2.xml><?xml version="1.0" encoding="utf-8"?>
<p:tagLst xmlns:a="http://schemas.openxmlformats.org/drawingml/2006/main" xmlns:r="http://schemas.openxmlformats.org/officeDocument/2006/relationships" xmlns:p="http://schemas.openxmlformats.org/presentationml/2006/main">
  <p:tag name="TIMING" val="|14.8|10.7|11.4"/>
</p:tagLst>
</file>

<file path=ppt/tags/tag20.xml><?xml version="1.0" encoding="utf-8"?>
<p:tagLst xmlns:a="http://schemas.openxmlformats.org/drawingml/2006/main" xmlns:r="http://schemas.openxmlformats.org/officeDocument/2006/relationships" xmlns:p="http://schemas.openxmlformats.org/presentationml/2006/main">
  <p:tag name="TIMING" val="|2.1|4.2"/>
</p:tagLst>
</file>

<file path=ppt/tags/tag21.xml><?xml version="1.0" encoding="utf-8"?>
<p:tagLst xmlns:a="http://schemas.openxmlformats.org/drawingml/2006/main" xmlns:r="http://schemas.openxmlformats.org/officeDocument/2006/relationships" xmlns:p="http://schemas.openxmlformats.org/presentationml/2006/main">
  <p:tag name="TIMING" val="|3.6|10.2|7.2"/>
</p:tagLst>
</file>

<file path=ppt/tags/tag22.xml><?xml version="1.0" encoding="utf-8"?>
<p:tagLst xmlns:a="http://schemas.openxmlformats.org/drawingml/2006/main" xmlns:r="http://schemas.openxmlformats.org/officeDocument/2006/relationships" xmlns:p="http://schemas.openxmlformats.org/presentationml/2006/main">
  <p:tag name="TIMING" val="|2.3|11"/>
</p:tagLst>
</file>

<file path=ppt/tags/tag23.xml><?xml version="1.0" encoding="utf-8"?>
<p:tagLst xmlns:a="http://schemas.openxmlformats.org/drawingml/2006/main" xmlns:r="http://schemas.openxmlformats.org/officeDocument/2006/relationships" xmlns:p="http://schemas.openxmlformats.org/presentationml/2006/main">
  <p:tag name="TIMING" val="|4.1|12.9"/>
</p:tagLst>
</file>

<file path=ppt/tags/tag24.xml><?xml version="1.0" encoding="utf-8"?>
<p:tagLst xmlns:a="http://schemas.openxmlformats.org/drawingml/2006/main" xmlns:r="http://schemas.openxmlformats.org/officeDocument/2006/relationships" xmlns:p="http://schemas.openxmlformats.org/presentationml/2006/main">
  <p:tag name="TIMING" val="|5.1|6.6|10|10"/>
</p:tagLst>
</file>

<file path=ppt/tags/tag3.xml><?xml version="1.0" encoding="utf-8"?>
<p:tagLst xmlns:a="http://schemas.openxmlformats.org/drawingml/2006/main" xmlns:r="http://schemas.openxmlformats.org/officeDocument/2006/relationships" xmlns:p="http://schemas.openxmlformats.org/presentationml/2006/main">
  <p:tag name="TIMING" val="|2.1|6.7"/>
</p:tagLst>
</file>

<file path=ppt/tags/tag4.xml><?xml version="1.0" encoding="utf-8"?>
<p:tagLst xmlns:a="http://schemas.openxmlformats.org/drawingml/2006/main" xmlns:r="http://schemas.openxmlformats.org/officeDocument/2006/relationships" xmlns:p="http://schemas.openxmlformats.org/presentationml/2006/main">
  <p:tag name="TIMING" val="|2.1|8.6"/>
</p:tagLst>
</file>

<file path=ppt/tags/tag5.xml><?xml version="1.0" encoding="utf-8"?>
<p:tagLst xmlns:a="http://schemas.openxmlformats.org/drawingml/2006/main" xmlns:r="http://schemas.openxmlformats.org/officeDocument/2006/relationships" xmlns:p="http://schemas.openxmlformats.org/presentationml/2006/main">
  <p:tag name="TIMING" val="|4.3"/>
</p:tagLst>
</file>

<file path=ppt/tags/tag6.xml><?xml version="1.0" encoding="utf-8"?>
<p:tagLst xmlns:a="http://schemas.openxmlformats.org/drawingml/2006/main" xmlns:r="http://schemas.openxmlformats.org/officeDocument/2006/relationships" xmlns:p="http://schemas.openxmlformats.org/presentationml/2006/main">
  <p:tag name="TIMING" val="|2.1"/>
</p:tagLst>
</file>

<file path=ppt/tags/tag7.xml><?xml version="1.0" encoding="utf-8"?>
<p:tagLst xmlns:a="http://schemas.openxmlformats.org/drawingml/2006/main" xmlns:r="http://schemas.openxmlformats.org/officeDocument/2006/relationships" xmlns:p="http://schemas.openxmlformats.org/presentationml/2006/main">
  <p:tag name="TIMING" val="|2.3|16.5"/>
</p:tagLst>
</file>

<file path=ppt/tags/tag8.xml><?xml version="1.0" encoding="utf-8"?>
<p:tagLst xmlns:a="http://schemas.openxmlformats.org/drawingml/2006/main" xmlns:r="http://schemas.openxmlformats.org/officeDocument/2006/relationships" xmlns:p="http://schemas.openxmlformats.org/presentationml/2006/main">
  <p:tag name="TIMING" val="|39.5|13.2|8.2"/>
</p:tagLst>
</file>

<file path=ppt/tags/tag9.xml><?xml version="1.0" encoding="utf-8"?>
<p:tagLst xmlns:a="http://schemas.openxmlformats.org/drawingml/2006/main" xmlns:r="http://schemas.openxmlformats.org/officeDocument/2006/relationships" xmlns:p="http://schemas.openxmlformats.org/presentationml/2006/main">
  <p:tag name="TIMING" val="|3.2|5.8"/>
</p:tagLst>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3305</TotalTime>
  <Words>3551</Words>
  <Application>Microsoft Office PowerPoint</Application>
  <PresentationFormat>On-screen Show (16:9)</PresentationFormat>
  <Paragraphs>401</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OPCM: Opportunistic Performance-driven Connectivity Management for 5G/xG Networks</vt:lpstr>
      <vt:lpstr>Evolution of Cellular Technologies</vt:lpstr>
      <vt:lpstr>PowerPoint Presentation</vt:lpstr>
      <vt:lpstr>PowerPoint Presentation</vt:lpstr>
      <vt:lpstr>PowerPoint Presentation</vt:lpstr>
      <vt:lpstr>PowerPoint Presentation</vt:lpstr>
      <vt:lpstr>PowerPoint Presentation</vt:lpstr>
      <vt:lpstr>PowerPoint Presentation</vt:lpstr>
      <vt:lpstr>Issues with Legacy CM Procedures</vt:lpstr>
      <vt:lpstr>Issues with Legacy CM Procedures</vt:lpstr>
      <vt:lpstr>Performance-driven Connectivity Management through Abstraction!</vt:lpstr>
      <vt:lpstr>Rationale for Performance-driven Connectivity Management</vt:lpstr>
      <vt:lpstr>Comparison of existing CM schemes and OPCM</vt:lpstr>
      <vt:lpstr>A typical CM Procedure</vt:lpstr>
      <vt:lpstr>Opportunistic Performance-driven Connectivity Management (OPCM)</vt:lpstr>
      <vt:lpstr>Cell Set Generation</vt:lpstr>
      <vt:lpstr>Opportunistic Decision Making </vt:lpstr>
      <vt:lpstr>Opportunistic Performance-driven Connectivity Management (OPCM)</vt:lpstr>
      <vt:lpstr>Passive Performance Approximation </vt:lpstr>
      <vt:lpstr>Opportunistic Performance-driven Connectivity Management (OPCM)</vt:lpstr>
      <vt:lpstr>Delayed Reconfiguration</vt:lpstr>
      <vt:lpstr>Opportunistic Performance-driven Connectivity Management (OPCM)</vt:lpstr>
      <vt:lpstr>Evaluation Setup</vt:lpstr>
      <vt:lpstr>OPCM QoE Improvement</vt:lpstr>
      <vt:lpstr>System Benchmarking</vt:lpstr>
      <vt:lpstr>Opportunistic Performance-driven Connectivity Management (OPCM)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Ritvik Janamsetty</cp:lastModifiedBy>
  <cp:revision>216</cp:revision>
  <dcterms:modified xsi:type="dcterms:W3CDTF">2025-11-28T21:45:00Z</dcterms:modified>
</cp:coreProperties>
</file>